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45.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47.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44.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142.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146.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43.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Master+xml" PartName="/ppt/slideMasters/slideMaster5.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6.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95" r:id="rId4"/>
    <p:sldMasterId id="2147483796" r:id="rId5"/>
    <p:sldMasterId id="2147483797" r:id="rId6"/>
    <p:sldMasterId id="2147483798" r:id="rId7"/>
    <p:sldMasterId id="2147483799" r:id="rId8"/>
  </p:sldMasterIdLst>
  <p:notesMasterIdLst>
    <p:notesMasterId r:id="rId9"/>
  </p:notesMasterIdLst>
  <p:sldIdLst>
    <p:sldId id="256" r:id="rId10"/>
    <p:sldId id="257" r:id="rId11"/>
    <p:sldId id="258" r:id="rId12"/>
    <p:sldId id="259" r:id="rId13"/>
    <p:sldId id="260" r:id="rId14"/>
    <p:sldId id="261" r:id="rId15"/>
    <p:sldId id="262" r:id="rId16"/>
    <p:sldId id="263" r:id="rId17"/>
    <p:sldId id="264" r:id="rId18"/>
    <p:sldId id="265" r:id="rId19"/>
    <p:sldId id="266" r:id="rId20"/>
    <p:sldId id="267" r:id="rId21"/>
    <p:sldId id="268" r:id="rId22"/>
    <p:sldId id="269" r:id="rId23"/>
    <p:sldId id="270" r:id="rId24"/>
    <p:sldId id="271" r:id="rId25"/>
    <p:sldId id="272" r:id="rId26"/>
    <p:sldId id="273" r:id="rId27"/>
    <p:sldId id="274" r:id="rId28"/>
    <p:sldId id="275" r:id="rId29"/>
    <p:sldId id="276" r:id="rId30"/>
    <p:sldId id="277" r:id="rId31"/>
    <p:sldId id="278" r:id="rId32"/>
    <p:sldId id="279" r:id="rId33"/>
    <p:sldId id="280" r:id="rId34"/>
    <p:sldId id="281" r:id="rId35"/>
    <p:sldId id="282" r:id="rId36"/>
    <p:sldId id="283" r:id="rId37"/>
    <p:sldId id="284" r:id="rId38"/>
    <p:sldId id="285" r:id="rId39"/>
    <p:sldId id="286" r:id="rId40"/>
    <p:sldId id="287" r:id="rId41"/>
    <p:sldId id="288" r:id="rId42"/>
    <p:sldId id="289" r:id="rId43"/>
    <p:sldId id="290" r:id="rId44"/>
    <p:sldId id="291" r:id="rId45"/>
    <p:sldId id="292" r:id="rId46"/>
    <p:sldId id="293" r:id="rId47"/>
    <p:sldId id="294" r:id="rId48"/>
    <p:sldId id="295" r:id="rId49"/>
    <p:sldId id="296" r:id="rId50"/>
    <p:sldId id="297" r:id="rId51"/>
    <p:sldId id="298" r:id="rId52"/>
    <p:sldId id="299" r:id="rId53"/>
    <p:sldId id="300" r:id="rId54"/>
    <p:sldId id="301" r:id="rId55"/>
    <p:sldId id="302" r:id="rId56"/>
    <p:sldId id="303" r:id="rId57"/>
    <p:sldId id="304" r:id="rId58"/>
    <p:sldId id="305" r:id="rId59"/>
    <p:sldId id="306" r:id="rId60"/>
    <p:sldId id="307" r:id="rId61"/>
    <p:sldId id="308" r:id="rId62"/>
    <p:sldId id="309" r:id="rId63"/>
    <p:sldId id="310" r:id="rId64"/>
    <p:sldId id="311" r:id="rId65"/>
    <p:sldId id="312" r:id="rId66"/>
    <p:sldId id="313" r:id="rId67"/>
    <p:sldId id="314" r:id="rId68"/>
    <p:sldId id="315" r:id="rId69"/>
    <p:sldId id="316" r:id="rId70"/>
    <p:sldId id="317" r:id="rId71"/>
    <p:sldId id="318" r:id="rId72"/>
    <p:sldId id="319" r:id="rId73"/>
    <p:sldId id="320" r:id="rId7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guide id="3" pos="2976">
          <p15:clr>
            <a:srgbClr val="9AA0A6"/>
          </p15:clr>
        </p15:guide>
        <p15:guide id="4" orient="horz" pos="1716">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 pos="2976"/>
        <p:guide pos="1716" orient="horz"/>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1.xml"/><Relationship Id="rId42" Type="http://schemas.openxmlformats.org/officeDocument/2006/relationships/slide" Target="slides/slide33.xml"/><Relationship Id="rId41" Type="http://schemas.openxmlformats.org/officeDocument/2006/relationships/slide" Target="slides/slide32.xml"/><Relationship Id="rId44" Type="http://schemas.openxmlformats.org/officeDocument/2006/relationships/slide" Target="slides/slide35.xml"/><Relationship Id="rId43" Type="http://schemas.openxmlformats.org/officeDocument/2006/relationships/slide" Target="slides/slide34.xml"/><Relationship Id="rId46" Type="http://schemas.openxmlformats.org/officeDocument/2006/relationships/slide" Target="slides/slide37.xml"/><Relationship Id="rId45" Type="http://schemas.openxmlformats.org/officeDocument/2006/relationships/slide" Target="slides/slide36.xml"/><Relationship Id="rId1" Type="http://schemas.openxmlformats.org/officeDocument/2006/relationships/theme" Target="theme/theme5.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notesMaster" Target="notesMasters/notesMaster1.xml"/><Relationship Id="rId48" Type="http://schemas.openxmlformats.org/officeDocument/2006/relationships/slide" Target="slides/slide39.xml"/><Relationship Id="rId47" Type="http://schemas.openxmlformats.org/officeDocument/2006/relationships/slide" Target="slides/slide38.xml"/><Relationship Id="rId49" Type="http://schemas.openxmlformats.org/officeDocument/2006/relationships/slide" Target="slides/slide40.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slideMaster" Target="slideMasters/slideMaster5.xml"/><Relationship Id="rId73" Type="http://schemas.openxmlformats.org/officeDocument/2006/relationships/slide" Target="slides/slide64.xml"/><Relationship Id="rId72" Type="http://schemas.openxmlformats.org/officeDocument/2006/relationships/slide" Target="slides/slide63.xml"/><Relationship Id="rId31" Type="http://schemas.openxmlformats.org/officeDocument/2006/relationships/slide" Target="slides/slide22.xml"/><Relationship Id="rId30" Type="http://schemas.openxmlformats.org/officeDocument/2006/relationships/slide" Target="slides/slide21.xml"/><Relationship Id="rId74" Type="http://schemas.openxmlformats.org/officeDocument/2006/relationships/slide" Target="slides/slide65.xml"/><Relationship Id="rId33" Type="http://schemas.openxmlformats.org/officeDocument/2006/relationships/slide" Target="slides/slide24.xml"/><Relationship Id="rId32" Type="http://schemas.openxmlformats.org/officeDocument/2006/relationships/slide" Target="slides/slide23.xml"/><Relationship Id="rId35" Type="http://schemas.openxmlformats.org/officeDocument/2006/relationships/slide" Target="slides/slide26.xml"/><Relationship Id="rId34" Type="http://schemas.openxmlformats.org/officeDocument/2006/relationships/slide" Target="slides/slide25.xml"/><Relationship Id="rId71" Type="http://schemas.openxmlformats.org/officeDocument/2006/relationships/slide" Target="slides/slide62.xml"/><Relationship Id="rId70" Type="http://schemas.openxmlformats.org/officeDocument/2006/relationships/slide" Target="slides/slide61.xml"/><Relationship Id="rId37" Type="http://schemas.openxmlformats.org/officeDocument/2006/relationships/slide" Target="slides/slide28.xml"/><Relationship Id="rId36" Type="http://schemas.openxmlformats.org/officeDocument/2006/relationships/slide" Target="slides/slide27.xml"/><Relationship Id="rId39" Type="http://schemas.openxmlformats.org/officeDocument/2006/relationships/slide" Target="slides/slide30.xml"/><Relationship Id="rId38" Type="http://schemas.openxmlformats.org/officeDocument/2006/relationships/slide" Target="slides/slide29.xml"/><Relationship Id="rId62" Type="http://schemas.openxmlformats.org/officeDocument/2006/relationships/slide" Target="slides/slide53.xml"/><Relationship Id="rId61" Type="http://schemas.openxmlformats.org/officeDocument/2006/relationships/slide" Target="slides/slide52.xml"/><Relationship Id="rId20" Type="http://schemas.openxmlformats.org/officeDocument/2006/relationships/slide" Target="slides/slide11.xml"/><Relationship Id="rId64" Type="http://schemas.openxmlformats.org/officeDocument/2006/relationships/slide" Target="slides/slide55.xml"/><Relationship Id="rId63" Type="http://schemas.openxmlformats.org/officeDocument/2006/relationships/slide" Target="slides/slide54.xml"/><Relationship Id="rId22" Type="http://schemas.openxmlformats.org/officeDocument/2006/relationships/slide" Target="slides/slide13.xml"/><Relationship Id="rId66" Type="http://schemas.openxmlformats.org/officeDocument/2006/relationships/slide" Target="slides/slide57.xml"/><Relationship Id="rId21" Type="http://schemas.openxmlformats.org/officeDocument/2006/relationships/slide" Target="slides/slide12.xml"/><Relationship Id="rId65" Type="http://schemas.openxmlformats.org/officeDocument/2006/relationships/slide" Target="slides/slide56.xml"/><Relationship Id="rId24" Type="http://schemas.openxmlformats.org/officeDocument/2006/relationships/slide" Target="slides/slide15.xml"/><Relationship Id="rId68" Type="http://schemas.openxmlformats.org/officeDocument/2006/relationships/slide" Target="slides/slide59.xml"/><Relationship Id="rId23" Type="http://schemas.openxmlformats.org/officeDocument/2006/relationships/slide" Target="slides/slide14.xml"/><Relationship Id="rId67" Type="http://schemas.openxmlformats.org/officeDocument/2006/relationships/slide" Target="slides/slide58.xml"/><Relationship Id="rId60" Type="http://schemas.openxmlformats.org/officeDocument/2006/relationships/slide" Target="slides/slide51.xml"/><Relationship Id="rId26" Type="http://schemas.openxmlformats.org/officeDocument/2006/relationships/slide" Target="slides/slide17.xml"/><Relationship Id="rId25" Type="http://schemas.openxmlformats.org/officeDocument/2006/relationships/slide" Target="slides/slide16.xml"/><Relationship Id="rId69" Type="http://schemas.openxmlformats.org/officeDocument/2006/relationships/slide" Target="slides/slide60.xml"/><Relationship Id="rId28" Type="http://schemas.openxmlformats.org/officeDocument/2006/relationships/slide" Target="slides/slide19.xml"/><Relationship Id="rId27" Type="http://schemas.openxmlformats.org/officeDocument/2006/relationships/slide" Target="slides/slide18.xml"/><Relationship Id="rId29" Type="http://schemas.openxmlformats.org/officeDocument/2006/relationships/slide" Target="slides/slide20.xml"/><Relationship Id="rId51" Type="http://schemas.openxmlformats.org/officeDocument/2006/relationships/slide" Target="slides/slide42.xml"/><Relationship Id="rId50" Type="http://schemas.openxmlformats.org/officeDocument/2006/relationships/slide" Target="slides/slide41.xml"/><Relationship Id="rId53" Type="http://schemas.openxmlformats.org/officeDocument/2006/relationships/slide" Target="slides/slide44.xml"/><Relationship Id="rId52" Type="http://schemas.openxmlformats.org/officeDocument/2006/relationships/slide" Target="slides/slide43.xml"/><Relationship Id="rId11" Type="http://schemas.openxmlformats.org/officeDocument/2006/relationships/slide" Target="slides/slide2.xml"/><Relationship Id="rId55" Type="http://schemas.openxmlformats.org/officeDocument/2006/relationships/slide" Target="slides/slide46.xml"/><Relationship Id="rId10" Type="http://schemas.openxmlformats.org/officeDocument/2006/relationships/slide" Target="slides/slide1.xml"/><Relationship Id="rId54" Type="http://schemas.openxmlformats.org/officeDocument/2006/relationships/slide" Target="slides/slide45.xml"/><Relationship Id="rId13" Type="http://schemas.openxmlformats.org/officeDocument/2006/relationships/slide" Target="slides/slide4.xml"/><Relationship Id="rId57" Type="http://schemas.openxmlformats.org/officeDocument/2006/relationships/slide" Target="slides/slide48.xml"/><Relationship Id="rId12" Type="http://schemas.openxmlformats.org/officeDocument/2006/relationships/slide" Target="slides/slide3.xml"/><Relationship Id="rId56" Type="http://schemas.openxmlformats.org/officeDocument/2006/relationships/slide" Target="slides/slide47.xml"/><Relationship Id="rId15" Type="http://schemas.openxmlformats.org/officeDocument/2006/relationships/slide" Target="slides/slide6.xml"/><Relationship Id="rId59" Type="http://schemas.openxmlformats.org/officeDocument/2006/relationships/slide" Target="slides/slide50.xml"/><Relationship Id="rId14" Type="http://schemas.openxmlformats.org/officeDocument/2006/relationships/slide" Target="slides/slide5.xml"/><Relationship Id="rId58" Type="http://schemas.openxmlformats.org/officeDocument/2006/relationships/slide" Target="slides/slide49.xml"/><Relationship Id="rId17" Type="http://schemas.openxmlformats.org/officeDocument/2006/relationships/slide" Target="slides/slide8.xml"/><Relationship Id="rId16" Type="http://schemas.openxmlformats.org/officeDocument/2006/relationships/slide" Target="slides/slide7.xml"/><Relationship Id="rId19" Type="http://schemas.openxmlformats.org/officeDocument/2006/relationships/slide" Target="slides/slide10.xml"/><Relationship Id="rId18"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governing-board" TargetMode="Externa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4" name="Shape 904"/>
        <p:cNvGrpSpPr/>
        <p:nvPr/>
      </p:nvGrpSpPr>
      <p:grpSpPr>
        <a:xfrm>
          <a:off x="0" y="0"/>
          <a:ext cx="0" cy="0"/>
          <a:chOff x="0" y="0"/>
          <a:chExt cx="0" cy="0"/>
        </a:xfrm>
      </p:grpSpPr>
      <p:sp>
        <p:nvSpPr>
          <p:cNvPr id="905" name="Google Shape;905;gd72bb1b621_3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6" name="Google Shape;906;gd72bb1b621_3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4" name="Shape 1024"/>
        <p:cNvGrpSpPr/>
        <p:nvPr/>
      </p:nvGrpSpPr>
      <p:grpSpPr>
        <a:xfrm>
          <a:off x="0" y="0"/>
          <a:ext cx="0" cy="0"/>
          <a:chOff x="0" y="0"/>
          <a:chExt cx="0" cy="0"/>
        </a:xfrm>
      </p:grpSpPr>
      <p:sp>
        <p:nvSpPr>
          <p:cNvPr id="1025" name="Google Shape;1025;gb8967131a3_0_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6" name="Google Shape;1026;gb8967131a3_0_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0" name="Shape 1030"/>
        <p:cNvGrpSpPr/>
        <p:nvPr/>
      </p:nvGrpSpPr>
      <p:grpSpPr>
        <a:xfrm>
          <a:off x="0" y="0"/>
          <a:ext cx="0" cy="0"/>
          <a:chOff x="0" y="0"/>
          <a:chExt cx="0" cy="0"/>
        </a:xfrm>
      </p:grpSpPr>
      <p:sp>
        <p:nvSpPr>
          <p:cNvPr id="1031" name="Google Shape;1031;g3beafa9c377_0_39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32" name="Google Shape;1032;g3beafa9c377_0_3928: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100"/>
              <a:buFont typeface="Arial"/>
              <a:buNone/>
            </a:pPr>
            <a:r>
              <a:rPr lang="de" sz="1100" u="sng">
                <a:solidFill>
                  <a:srgbClr val="2200CC"/>
                </a:solidFill>
                <a:latin typeface="Arial"/>
                <a:ea typeface="Arial"/>
                <a:cs typeface="Arial"/>
                <a:sym typeface="Arial"/>
                <a:hlinkClick r:id="rId2">
                  <a:extLst>
                    <a:ext uri="{A12FA001-AC4F-418D-AE19-62706E023703}">
                      <ahyp:hlinkClr val="tx"/>
                    </a:ext>
                  </a:extLst>
                </a:hlinkClick>
              </a:rPr>
              <a:t>https://jmertic.github.io/committee-gallery/lf-energy-foundation-governing-board</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t/>
            </a:r>
            <a:endParaRPr sz="1100">
              <a:latin typeface="Arial"/>
              <a:ea typeface="Arial"/>
              <a:cs typeface="Arial"/>
              <a:sym typeface="Arial"/>
            </a:endParaRPr>
          </a:p>
          <a:p>
            <a:pPr indent="0" lvl="0" marL="0" rtl="0" algn="l">
              <a:spcBef>
                <a:spcPts val="0"/>
              </a:spcBef>
              <a:spcAft>
                <a:spcPts val="0"/>
              </a:spcAft>
              <a:buClr>
                <a:schemeClr val="dk1"/>
              </a:buClr>
              <a:buSzPts val="1100"/>
              <a:buFont typeface="Arial"/>
              <a:buNone/>
            </a:pPr>
            <a:r>
              <a:rPr lang="de" sz="1100">
                <a:latin typeface="Arial"/>
                <a:ea typeface="Arial"/>
                <a:cs typeface="Arial"/>
                <a:sym typeface="Arial"/>
              </a:rPr>
              <a:t>Zoom to fit</a:t>
            </a:r>
            <a:endParaRPr/>
          </a:p>
        </p:txBody>
      </p:sp>
      <p:sp>
        <p:nvSpPr>
          <p:cNvPr id="1033" name="Google Shape;1033;g3beafa9c377_0_3928: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37" name="Shape 1037"/>
        <p:cNvGrpSpPr/>
        <p:nvPr/>
      </p:nvGrpSpPr>
      <p:grpSpPr>
        <a:xfrm>
          <a:off x="0" y="0"/>
          <a:ext cx="0" cy="0"/>
          <a:chOff x="0" y="0"/>
          <a:chExt cx="0" cy="0"/>
        </a:xfrm>
      </p:grpSpPr>
      <p:sp>
        <p:nvSpPr>
          <p:cNvPr id="1038" name="Google Shape;1038;g149556c3ec2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9" name="Google Shape;1039;g149556c3ec2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43" name="Shape 1043"/>
        <p:cNvGrpSpPr/>
        <p:nvPr/>
      </p:nvGrpSpPr>
      <p:grpSpPr>
        <a:xfrm>
          <a:off x="0" y="0"/>
          <a:ext cx="0" cy="0"/>
          <a:chOff x="0" y="0"/>
          <a:chExt cx="0" cy="0"/>
        </a:xfrm>
      </p:grpSpPr>
      <p:sp>
        <p:nvSpPr>
          <p:cNvPr id="1044" name="Google Shape;1044;g149556c3ec2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5" name="Google Shape;1045;g149556c3ec2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2" name="Shape 1052"/>
        <p:cNvGrpSpPr/>
        <p:nvPr/>
      </p:nvGrpSpPr>
      <p:grpSpPr>
        <a:xfrm>
          <a:off x="0" y="0"/>
          <a:ext cx="0" cy="0"/>
          <a:chOff x="0" y="0"/>
          <a:chExt cx="0" cy="0"/>
        </a:xfrm>
      </p:grpSpPr>
      <p:sp>
        <p:nvSpPr>
          <p:cNvPr id="1053" name="Google Shape;1053;gb7b149bc40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54" name="Google Shape;1054;gb7b149bc40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58" name="Shape 1058"/>
        <p:cNvGrpSpPr/>
        <p:nvPr/>
      </p:nvGrpSpPr>
      <p:grpSpPr>
        <a:xfrm>
          <a:off x="0" y="0"/>
          <a:ext cx="0" cy="0"/>
          <a:chOff x="0" y="0"/>
          <a:chExt cx="0" cy="0"/>
        </a:xfrm>
      </p:grpSpPr>
      <p:sp>
        <p:nvSpPr>
          <p:cNvPr id="1059" name="Google Shape;1059;g3beafa9c377_0_393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60" name="Google Shape;1060;g3beafa9c377_0_393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de"/>
              <a:t>Zoom to fit</a:t>
            </a:r>
            <a:endParaRPr/>
          </a:p>
        </p:txBody>
      </p:sp>
      <p:sp>
        <p:nvSpPr>
          <p:cNvPr id="1061" name="Google Shape;1061;g3beafa9c377_0_393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65" name="Shape 1065"/>
        <p:cNvGrpSpPr/>
        <p:nvPr/>
      </p:nvGrpSpPr>
      <p:grpSpPr>
        <a:xfrm>
          <a:off x="0" y="0"/>
          <a:ext cx="0" cy="0"/>
          <a:chOff x="0" y="0"/>
          <a:chExt cx="0" cy="0"/>
        </a:xfrm>
      </p:grpSpPr>
      <p:sp>
        <p:nvSpPr>
          <p:cNvPr id="1066" name="Google Shape;1066;g149556c3ec2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7" name="Google Shape;1067;g149556c3ec2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1" name="Shape 1071"/>
        <p:cNvGrpSpPr/>
        <p:nvPr/>
      </p:nvGrpSpPr>
      <p:grpSpPr>
        <a:xfrm>
          <a:off x="0" y="0"/>
          <a:ext cx="0" cy="0"/>
          <a:chOff x="0" y="0"/>
          <a:chExt cx="0" cy="0"/>
        </a:xfrm>
      </p:grpSpPr>
      <p:sp>
        <p:nvSpPr>
          <p:cNvPr id="1072" name="Google Shape;1072;g3beafa9c377_0_33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73" name="Google Shape;1073;g3beafa9c377_0_33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74" name="Google Shape;1074;g3beafa9c377_0_33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de" sz="1400" u="none" cap="none" strike="noStrike">
                <a:solidFill>
                  <a:srgbClr val="000000"/>
                </a:solidFill>
                <a:latin typeface="Arial"/>
                <a:ea typeface="Arial"/>
                <a:cs typeface="Arial"/>
                <a:sym typeface="Arial"/>
              </a:rPr>
              <a:t>‹#›</a:t>
            </a:fld>
            <a:endParaRPr b="0" i="0" sz="1400" u="none" cap="none" strike="noStrike">
              <a:solidFill>
                <a:srgbClr val="000000"/>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79" name="Shape 1079"/>
        <p:cNvGrpSpPr/>
        <p:nvPr/>
      </p:nvGrpSpPr>
      <p:grpSpPr>
        <a:xfrm>
          <a:off x="0" y="0"/>
          <a:ext cx="0" cy="0"/>
          <a:chOff x="0" y="0"/>
          <a:chExt cx="0" cy="0"/>
        </a:xfrm>
      </p:grpSpPr>
      <p:sp>
        <p:nvSpPr>
          <p:cNvPr id="1080" name="Google Shape;1080;g2144daa10e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1" name="Google Shape;1081;g2144daa10e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6" name="Shape 1086"/>
        <p:cNvGrpSpPr/>
        <p:nvPr/>
      </p:nvGrpSpPr>
      <p:grpSpPr>
        <a:xfrm>
          <a:off x="0" y="0"/>
          <a:ext cx="0" cy="0"/>
          <a:chOff x="0" y="0"/>
          <a:chExt cx="0" cy="0"/>
        </a:xfrm>
      </p:grpSpPr>
      <p:sp>
        <p:nvSpPr>
          <p:cNvPr id="1087" name="Google Shape;1087;g2144daa10e4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88" name="Google Shape;1088;g2144daa10e4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0" name="Shape 910"/>
        <p:cNvGrpSpPr/>
        <p:nvPr/>
      </p:nvGrpSpPr>
      <p:grpSpPr>
        <a:xfrm>
          <a:off x="0" y="0"/>
          <a:ext cx="0" cy="0"/>
          <a:chOff x="0" y="0"/>
          <a:chExt cx="0" cy="0"/>
        </a:xfrm>
      </p:grpSpPr>
      <p:sp>
        <p:nvSpPr>
          <p:cNvPr id="911" name="Google Shape;911;g3beafa9c377_0_18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2" name="Google Shape;912;g3beafa9c377_0_18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92" name="Shape 1092"/>
        <p:cNvGrpSpPr/>
        <p:nvPr/>
      </p:nvGrpSpPr>
      <p:grpSpPr>
        <a:xfrm>
          <a:off x="0" y="0"/>
          <a:ext cx="0" cy="0"/>
          <a:chOff x="0" y="0"/>
          <a:chExt cx="0" cy="0"/>
        </a:xfrm>
      </p:grpSpPr>
      <p:sp>
        <p:nvSpPr>
          <p:cNvPr id="1093" name="Google Shape;1093;g2e8fae7a98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94" name="Google Shape;1094;g2e8fae7a988_0_0: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03" name="Shape 1103"/>
        <p:cNvGrpSpPr/>
        <p:nvPr/>
      </p:nvGrpSpPr>
      <p:grpSpPr>
        <a:xfrm>
          <a:off x="0" y="0"/>
          <a:ext cx="0" cy="0"/>
          <a:chOff x="0" y="0"/>
          <a:chExt cx="0" cy="0"/>
        </a:xfrm>
      </p:grpSpPr>
      <p:sp>
        <p:nvSpPr>
          <p:cNvPr id="1104" name="Google Shape;1104;g2e8fae7a988_1_1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5" name="Google Shape;1105;g2e8fae7a988_1_1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10" name="Shape 1110"/>
        <p:cNvGrpSpPr/>
        <p:nvPr/>
      </p:nvGrpSpPr>
      <p:grpSpPr>
        <a:xfrm>
          <a:off x="0" y="0"/>
          <a:ext cx="0" cy="0"/>
          <a:chOff x="0" y="0"/>
          <a:chExt cx="0" cy="0"/>
        </a:xfrm>
      </p:grpSpPr>
      <p:sp>
        <p:nvSpPr>
          <p:cNvPr id="1111" name="Google Shape;1111;g13881c5dafb_0_11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112" name="Google Shape;1112;g13881c5dafb_0_112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13" name="Google Shape;1113;g13881c5dafb_0_112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Font typeface="Arial"/>
              <a:buNone/>
            </a:pPr>
            <a:fld id="{00000000-1234-1234-1234-123412341234}" type="slidenum">
              <a:rPr lang="de"/>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1" name="Shape 1121"/>
        <p:cNvGrpSpPr/>
        <p:nvPr/>
      </p:nvGrpSpPr>
      <p:grpSpPr>
        <a:xfrm>
          <a:off x="0" y="0"/>
          <a:ext cx="0" cy="0"/>
          <a:chOff x="0" y="0"/>
          <a:chExt cx="0" cy="0"/>
        </a:xfrm>
      </p:grpSpPr>
      <p:sp>
        <p:nvSpPr>
          <p:cNvPr id="1122" name="Google Shape;1122;g13881c5dafb_0_11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3" name="Google Shape;1123;g13881c5dafb_0_11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27" name="Shape 1127"/>
        <p:cNvGrpSpPr/>
        <p:nvPr/>
      </p:nvGrpSpPr>
      <p:grpSpPr>
        <a:xfrm>
          <a:off x="0" y="0"/>
          <a:ext cx="0" cy="0"/>
          <a:chOff x="0" y="0"/>
          <a:chExt cx="0" cy="0"/>
        </a:xfrm>
      </p:grpSpPr>
      <p:sp>
        <p:nvSpPr>
          <p:cNvPr id="1128" name="Google Shape;1128;g13881c5dafb_0_1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29" name="Google Shape;1129;g13881c5dafb_0_1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34" name="Shape 1134"/>
        <p:cNvGrpSpPr/>
        <p:nvPr/>
      </p:nvGrpSpPr>
      <p:grpSpPr>
        <a:xfrm>
          <a:off x="0" y="0"/>
          <a:ext cx="0" cy="0"/>
          <a:chOff x="0" y="0"/>
          <a:chExt cx="0" cy="0"/>
        </a:xfrm>
      </p:grpSpPr>
      <p:sp>
        <p:nvSpPr>
          <p:cNvPr id="1135" name="Google Shape;1135;gd72bb1b621_3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36" name="Google Shape;1136;gd72bb1b621_3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2" name="Shape 1142"/>
        <p:cNvGrpSpPr/>
        <p:nvPr/>
      </p:nvGrpSpPr>
      <p:grpSpPr>
        <a:xfrm>
          <a:off x="0" y="0"/>
          <a:ext cx="0" cy="0"/>
          <a:chOff x="0" y="0"/>
          <a:chExt cx="0" cy="0"/>
        </a:xfrm>
      </p:grpSpPr>
      <p:sp>
        <p:nvSpPr>
          <p:cNvPr id="1143" name="Google Shape;1143;g24602d4f791_0_3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44" name="Google Shape;1144;g24602d4f791_0_3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50" name="Shape 1150"/>
        <p:cNvGrpSpPr/>
        <p:nvPr/>
      </p:nvGrpSpPr>
      <p:grpSpPr>
        <a:xfrm>
          <a:off x="0" y="0"/>
          <a:ext cx="0" cy="0"/>
          <a:chOff x="0" y="0"/>
          <a:chExt cx="0" cy="0"/>
        </a:xfrm>
      </p:grpSpPr>
      <p:sp>
        <p:nvSpPr>
          <p:cNvPr id="1151" name="Google Shape;1151;gd72bb1b621_3_1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52" name="Google Shape;1152;gd72bb1b621_3_1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63" name="Shape 1163"/>
        <p:cNvGrpSpPr/>
        <p:nvPr/>
      </p:nvGrpSpPr>
      <p:grpSpPr>
        <a:xfrm>
          <a:off x="0" y="0"/>
          <a:ext cx="0" cy="0"/>
          <a:chOff x="0" y="0"/>
          <a:chExt cx="0" cy="0"/>
        </a:xfrm>
      </p:grpSpPr>
      <p:sp>
        <p:nvSpPr>
          <p:cNvPr id="1164" name="Google Shape;1164;g3474d2d5060_0_233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165" name="Google Shape;1165;g3474d2d5060_0_23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75" name="Shape 1175"/>
        <p:cNvGrpSpPr/>
        <p:nvPr/>
      </p:nvGrpSpPr>
      <p:grpSpPr>
        <a:xfrm>
          <a:off x="0" y="0"/>
          <a:ext cx="0" cy="0"/>
          <a:chOff x="0" y="0"/>
          <a:chExt cx="0" cy="0"/>
        </a:xfrm>
      </p:grpSpPr>
      <p:sp>
        <p:nvSpPr>
          <p:cNvPr id="1176" name="Google Shape;1176;g22c845886d6_0_83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77" name="Google Shape;1177;g22c845886d6_0_83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78" name="Google Shape;1178;g22c845886d6_0_83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9" name="Shape 939"/>
        <p:cNvGrpSpPr/>
        <p:nvPr/>
      </p:nvGrpSpPr>
      <p:grpSpPr>
        <a:xfrm>
          <a:off x="0" y="0"/>
          <a:ext cx="0" cy="0"/>
          <a:chOff x="0" y="0"/>
          <a:chExt cx="0" cy="0"/>
        </a:xfrm>
      </p:grpSpPr>
      <p:sp>
        <p:nvSpPr>
          <p:cNvPr id="940" name="Google Shape;940;g3beafa9c377_0_14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1" name="Google Shape;941;g3beafa9c377_0_14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1" name="Shape 1181"/>
        <p:cNvGrpSpPr/>
        <p:nvPr/>
      </p:nvGrpSpPr>
      <p:grpSpPr>
        <a:xfrm>
          <a:off x="0" y="0"/>
          <a:ext cx="0" cy="0"/>
          <a:chOff x="0" y="0"/>
          <a:chExt cx="0" cy="0"/>
        </a:xfrm>
      </p:grpSpPr>
      <p:sp>
        <p:nvSpPr>
          <p:cNvPr id="1182" name="Google Shape;1182;g3beafa9c377_0_33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3" name="Google Shape;1183;g3beafa9c377_0_33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87" name="Shape 1187"/>
        <p:cNvGrpSpPr/>
        <p:nvPr/>
      </p:nvGrpSpPr>
      <p:grpSpPr>
        <a:xfrm>
          <a:off x="0" y="0"/>
          <a:ext cx="0" cy="0"/>
          <a:chOff x="0" y="0"/>
          <a:chExt cx="0" cy="0"/>
        </a:xfrm>
      </p:grpSpPr>
      <p:sp>
        <p:nvSpPr>
          <p:cNvPr id="1188" name="Google Shape;1188;g3beafa9c377_0_33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89" name="Google Shape;1189;g3beafa9c377_0_33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93" name="Shape 1193"/>
        <p:cNvGrpSpPr/>
        <p:nvPr/>
      </p:nvGrpSpPr>
      <p:grpSpPr>
        <a:xfrm>
          <a:off x="0" y="0"/>
          <a:ext cx="0" cy="0"/>
          <a:chOff x="0" y="0"/>
          <a:chExt cx="0" cy="0"/>
        </a:xfrm>
      </p:grpSpPr>
      <p:sp>
        <p:nvSpPr>
          <p:cNvPr id="1194" name="Google Shape;1194;g3beafa9c377_0_33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195" name="Google Shape;1195;g3beafa9c377_0_33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196" name="Google Shape;1196;g3beafa9c377_0_33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12" name="Shape 1212"/>
        <p:cNvGrpSpPr/>
        <p:nvPr/>
      </p:nvGrpSpPr>
      <p:grpSpPr>
        <a:xfrm>
          <a:off x="0" y="0"/>
          <a:ext cx="0" cy="0"/>
          <a:chOff x="0" y="0"/>
          <a:chExt cx="0" cy="0"/>
        </a:xfrm>
      </p:grpSpPr>
      <p:sp>
        <p:nvSpPr>
          <p:cNvPr id="1213" name="Google Shape;1213;g3beafa9c377_0_338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14" name="Google Shape;1214;g3beafa9c377_0_338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15" name="Google Shape;1215;g3beafa9c377_0_338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24" name="Shape 1224"/>
        <p:cNvGrpSpPr/>
        <p:nvPr/>
      </p:nvGrpSpPr>
      <p:grpSpPr>
        <a:xfrm>
          <a:off x="0" y="0"/>
          <a:ext cx="0" cy="0"/>
          <a:chOff x="0" y="0"/>
          <a:chExt cx="0" cy="0"/>
        </a:xfrm>
      </p:grpSpPr>
      <p:sp>
        <p:nvSpPr>
          <p:cNvPr id="1225" name="Google Shape;1225;g3beafa9c377_0_3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26" name="Google Shape;1226;g3beafa9c377_0_339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27" name="Google Shape;1227;g3beafa9c377_0_339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37" name="Shape 1237"/>
        <p:cNvGrpSpPr/>
        <p:nvPr/>
      </p:nvGrpSpPr>
      <p:grpSpPr>
        <a:xfrm>
          <a:off x="0" y="0"/>
          <a:ext cx="0" cy="0"/>
          <a:chOff x="0" y="0"/>
          <a:chExt cx="0" cy="0"/>
        </a:xfrm>
      </p:grpSpPr>
      <p:sp>
        <p:nvSpPr>
          <p:cNvPr id="1238" name="Google Shape;1238;g3beafa9c377_0_34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39" name="Google Shape;1239;g3beafa9c377_0_34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43" name="Shape 1243"/>
        <p:cNvGrpSpPr/>
        <p:nvPr/>
      </p:nvGrpSpPr>
      <p:grpSpPr>
        <a:xfrm>
          <a:off x="0" y="0"/>
          <a:ext cx="0" cy="0"/>
          <a:chOff x="0" y="0"/>
          <a:chExt cx="0" cy="0"/>
        </a:xfrm>
      </p:grpSpPr>
      <p:sp>
        <p:nvSpPr>
          <p:cNvPr id="1244" name="Google Shape;1244;g3beafa9c377_0_34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45" name="Google Shape;1245;g3beafa9c377_0_34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46" name="Google Shape;1246;g3beafa9c377_0_34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6" name="Shape 1256"/>
        <p:cNvGrpSpPr/>
        <p:nvPr/>
      </p:nvGrpSpPr>
      <p:grpSpPr>
        <a:xfrm>
          <a:off x="0" y="0"/>
          <a:ext cx="0" cy="0"/>
          <a:chOff x="0" y="0"/>
          <a:chExt cx="0" cy="0"/>
        </a:xfrm>
      </p:grpSpPr>
      <p:sp>
        <p:nvSpPr>
          <p:cNvPr id="1257" name="Google Shape;1257;g3beafa9c377_0_34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58" name="Google Shape;1258;g3beafa9c377_0_34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59" name="Google Shape;1259;g3beafa9c377_0_34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6" name="Shape 1266"/>
        <p:cNvGrpSpPr/>
        <p:nvPr/>
      </p:nvGrpSpPr>
      <p:grpSpPr>
        <a:xfrm>
          <a:off x="0" y="0"/>
          <a:ext cx="0" cy="0"/>
          <a:chOff x="0" y="0"/>
          <a:chExt cx="0" cy="0"/>
        </a:xfrm>
      </p:grpSpPr>
      <p:sp>
        <p:nvSpPr>
          <p:cNvPr id="1267" name="Google Shape;1267;g3beafa9c377_0_34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8" name="Google Shape;1268;g3beafa9c377_0_34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72" name="Shape 1272"/>
        <p:cNvGrpSpPr/>
        <p:nvPr/>
      </p:nvGrpSpPr>
      <p:grpSpPr>
        <a:xfrm>
          <a:off x="0" y="0"/>
          <a:ext cx="0" cy="0"/>
          <a:chOff x="0" y="0"/>
          <a:chExt cx="0" cy="0"/>
        </a:xfrm>
      </p:grpSpPr>
      <p:sp>
        <p:nvSpPr>
          <p:cNvPr id="1273" name="Google Shape;1273;g3beafa9c377_0_343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4" name="Google Shape;1274;g3beafa9c377_0_343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75" name="Google Shape;1275;g3beafa9c377_0_343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0" name="Shape 960"/>
        <p:cNvGrpSpPr/>
        <p:nvPr/>
      </p:nvGrpSpPr>
      <p:grpSpPr>
        <a:xfrm>
          <a:off x="0" y="0"/>
          <a:ext cx="0" cy="0"/>
          <a:chOff x="0" y="0"/>
          <a:chExt cx="0" cy="0"/>
        </a:xfrm>
      </p:grpSpPr>
      <p:sp>
        <p:nvSpPr>
          <p:cNvPr id="961" name="Google Shape;961;g3beafa9c377_0_220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62" name="Google Shape;962;g3beafa9c377_0_220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84" name="Shape 1284"/>
        <p:cNvGrpSpPr/>
        <p:nvPr/>
      </p:nvGrpSpPr>
      <p:grpSpPr>
        <a:xfrm>
          <a:off x="0" y="0"/>
          <a:ext cx="0" cy="0"/>
          <a:chOff x="0" y="0"/>
          <a:chExt cx="0" cy="0"/>
        </a:xfrm>
      </p:grpSpPr>
      <p:sp>
        <p:nvSpPr>
          <p:cNvPr id="1285" name="Google Shape;1285;g3beafa9c377_0_34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86" name="Google Shape;1286;g3beafa9c377_0_34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7" name="Google Shape;1287;g3beafa9c377_0_34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99" name="Shape 1299"/>
        <p:cNvGrpSpPr/>
        <p:nvPr/>
      </p:nvGrpSpPr>
      <p:grpSpPr>
        <a:xfrm>
          <a:off x="0" y="0"/>
          <a:ext cx="0" cy="0"/>
          <a:chOff x="0" y="0"/>
          <a:chExt cx="0" cy="0"/>
        </a:xfrm>
      </p:grpSpPr>
      <p:sp>
        <p:nvSpPr>
          <p:cNvPr id="1300" name="Google Shape;1300;g3beafa9c377_0_346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01" name="Google Shape;1301;g3beafa9c377_0_346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02" name="Google Shape;1302;g3beafa9c377_0_346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12" name="Shape 1312"/>
        <p:cNvGrpSpPr/>
        <p:nvPr/>
      </p:nvGrpSpPr>
      <p:grpSpPr>
        <a:xfrm>
          <a:off x="0" y="0"/>
          <a:ext cx="0" cy="0"/>
          <a:chOff x="0" y="0"/>
          <a:chExt cx="0" cy="0"/>
        </a:xfrm>
      </p:grpSpPr>
      <p:sp>
        <p:nvSpPr>
          <p:cNvPr id="1313" name="Google Shape;1313;g3beafa9c377_0_34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14" name="Google Shape;1314;g3beafa9c377_0_34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15" name="Google Shape;1315;g3beafa9c377_0_34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Calibri"/>
              <a:buNone/>
            </a:pPr>
            <a:fld id="{00000000-1234-1234-1234-123412341234}" type="slidenum">
              <a:rPr b="0" i="0" lang="de" sz="1200" u="none" cap="none" strike="noStrike">
                <a:solidFill>
                  <a:srgbClr val="000000"/>
                </a:solidFill>
                <a:latin typeface="Calibri"/>
                <a:ea typeface="Calibri"/>
                <a:cs typeface="Calibri"/>
                <a:sym typeface="Calibri"/>
              </a:rPr>
              <a:t>‹#›</a:t>
            </a:fld>
            <a:endParaRPr b="0" i="0" sz="1200" u="none" cap="none" strike="noStrike">
              <a:solidFill>
                <a:srgbClr val="000000"/>
              </a:solidFill>
              <a:latin typeface="Calibri"/>
              <a:ea typeface="Calibri"/>
              <a:cs typeface="Calibri"/>
              <a:sym typeface="Calibri"/>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25" name="Shape 1325"/>
        <p:cNvGrpSpPr/>
        <p:nvPr/>
      </p:nvGrpSpPr>
      <p:grpSpPr>
        <a:xfrm>
          <a:off x="0" y="0"/>
          <a:ext cx="0" cy="0"/>
          <a:chOff x="0" y="0"/>
          <a:chExt cx="0" cy="0"/>
        </a:xfrm>
      </p:grpSpPr>
      <p:sp>
        <p:nvSpPr>
          <p:cNvPr id="1326" name="Google Shape;1326;g3beafa9c377_0_34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27" name="Google Shape;1327;g3beafa9c377_0_34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28" name="Google Shape;1328;g3beafa9c377_0_34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8" name="Shape 1338"/>
        <p:cNvGrpSpPr/>
        <p:nvPr/>
      </p:nvGrpSpPr>
      <p:grpSpPr>
        <a:xfrm>
          <a:off x="0" y="0"/>
          <a:ext cx="0" cy="0"/>
          <a:chOff x="0" y="0"/>
          <a:chExt cx="0" cy="0"/>
        </a:xfrm>
      </p:grpSpPr>
      <p:sp>
        <p:nvSpPr>
          <p:cNvPr id="1339" name="Google Shape;1339;g3beafa9c377_0_34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40" name="Google Shape;1340;g3beafa9c377_0_34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44" name="Shape 1344"/>
        <p:cNvGrpSpPr/>
        <p:nvPr/>
      </p:nvGrpSpPr>
      <p:grpSpPr>
        <a:xfrm>
          <a:off x="0" y="0"/>
          <a:ext cx="0" cy="0"/>
          <a:chOff x="0" y="0"/>
          <a:chExt cx="0" cy="0"/>
        </a:xfrm>
      </p:grpSpPr>
      <p:sp>
        <p:nvSpPr>
          <p:cNvPr id="1345" name="Google Shape;1345;g3beafa9c377_0_35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46" name="Google Shape;1346;g3beafa9c377_0_35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47" name="Google Shape;1347;g3beafa9c377_0_35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54" name="Shape 1354"/>
        <p:cNvGrpSpPr/>
        <p:nvPr/>
      </p:nvGrpSpPr>
      <p:grpSpPr>
        <a:xfrm>
          <a:off x="0" y="0"/>
          <a:ext cx="0" cy="0"/>
          <a:chOff x="0" y="0"/>
          <a:chExt cx="0" cy="0"/>
        </a:xfrm>
      </p:grpSpPr>
      <p:sp>
        <p:nvSpPr>
          <p:cNvPr id="1355" name="Google Shape;1355;g3beafa9c377_0_35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56" name="Google Shape;1356;g3beafa9c377_0_35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57" name="Google Shape;1357;g3beafa9c377_0_35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66" name="Shape 1366"/>
        <p:cNvGrpSpPr/>
        <p:nvPr/>
      </p:nvGrpSpPr>
      <p:grpSpPr>
        <a:xfrm>
          <a:off x="0" y="0"/>
          <a:ext cx="0" cy="0"/>
          <a:chOff x="0" y="0"/>
          <a:chExt cx="0" cy="0"/>
        </a:xfrm>
      </p:grpSpPr>
      <p:sp>
        <p:nvSpPr>
          <p:cNvPr id="1367" name="Google Shape;1367;g3beafa9c377_0_35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68" name="Google Shape;1368;g3beafa9c377_0_352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69" name="Google Shape;1369;g3beafa9c377_0_352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78" name="Shape 1378"/>
        <p:cNvGrpSpPr/>
        <p:nvPr/>
      </p:nvGrpSpPr>
      <p:grpSpPr>
        <a:xfrm>
          <a:off x="0" y="0"/>
          <a:ext cx="0" cy="0"/>
          <a:chOff x="0" y="0"/>
          <a:chExt cx="0" cy="0"/>
        </a:xfrm>
      </p:grpSpPr>
      <p:sp>
        <p:nvSpPr>
          <p:cNvPr id="1379" name="Google Shape;1379;g3beafa9c377_0_35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80" name="Google Shape;1380;g3beafa9c377_0_35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81" name="Google Shape;1381;g3beafa9c377_0_35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88" name="Shape 1388"/>
        <p:cNvGrpSpPr/>
        <p:nvPr/>
      </p:nvGrpSpPr>
      <p:grpSpPr>
        <a:xfrm>
          <a:off x="0" y="0"/>
          <a:ext cx="0" cy="0"/>
          <a:chOff x="0" y="0"/>
          <a:chExt cx="0" cy="0"/>
        </a:xfrm>
      </p:grpSpPr>
      <p:sp>
        <p:nvSpPr>
          <p:cNvPr id="1389" name="Google Shape;1389;g3beafa9c377_0_35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390" name="Google Shape;1390;g3beafa9c377_0_35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391" name="Google Shape;1391;g3beafa9c377_0_35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3beafa9c377_0_25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1" name="Google Shape;971;g3beafa9c377_0_259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de"/>
              <a:t> </a:t>
            </a:r>
            <a:endParaRPr/>
          </a:p>
        </p:txBody>
      </p:sp>
      <p:sp>
        <p:nvSpPr>
          <p:cNvPr id="972" name="Google Shape;972;g3beafa9c377_0_259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1" name="Shape 1401"/>
        <p:cNvGrpSpPr/>
        <p:nvPr/>
      </p:nvGrpSpPr>
      <p:grpSpPr>
        <a:xfrm>
          <a:off x="0" y="0"/>
          <a:ext cx="0" cy="0"/>
          <a:chOff x="0" y="0"/>
          <a:chExt cx="0" cy="0"/>
        </a:xfrm>
      </p:grpSpPr>
      <p:sp>
        <p:nvSpPr>
          <p:cNvPr id="1402" name="Google Shape;1402;g3beafa9c377_0_355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03" name="Google Shape;1403;g3beafa9c377_0_355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04" name="Google Shape;1404;g3beafa9c377_0_355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11" name="Shape 1411"/>
        <p:cNvGrpSpPr/>
        <p:nvPr/>
      </p:nvGrpSpPr>
      <p:grpSpPr>
        <a:xfrm>
          <a:off x="0" y="0"/>
          <a:ext cx="0" cy="0"/>
          <a:chOff x="0" y="0"/>
          <a:chExt cx="0" cy="0"/>
        </a:xfrm>
      </p:grpSpPr>
      <p:sp>
        <p:nvSpPr>
          <p:cNvPr id="1412" name="Google Shape;1412;g3beafa9c377_0_35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13" name="Google Shape;1413;g3beafa9c377_0_35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14" name="Google Shape;1414;g3beafa9c377_0_35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27" name="Shape 1427"/>
        <p:cNvGrpSpPr/>
        <p:nvPr/>
      </p:nvGrpSpPr>
      <p:grpSpPr>
        <a:xfrm>
          <a:off x="0" y="0"/>
          <a:ext cx="0" cy="0"/>
          <a:chOff x="0" y="0"/>
          <a:chExt cx="0" cy="0"/>
        </a:xfrm>
      </p:grpSpPr>
      <p:sp>
        <p:nvSpPr>
          <p:cNvPr id="1428" name="Google Shape;1428;g3beafa9c377_0_358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29" name="Google Shape;1429;g3beafa9c377_0_358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30" name="Google Shape;1430;g3beafa9c377_0_358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37" name="Shape 1437"/>
        <p:cNvGrpSpPr/>
        <p:nvPr/>
      </p:nvGrpSpPr>
      <p:grpSpPr>
        <a:xfrm>
          <a:off x="0" y="0"/>
          <a:ext cx="0" cy="0"/>
          <a:chOff x="0" y="0"/>
          <a:chExt cx="0" cy="0"/>
        </a:xfrm>
      </p:grpSpPr>
      <p:sp>
        <p:nvSpPr>
          <p:cNvPr id="1438" name="Google Shape;1438;g3beafa9c377_0_3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39" name="Google Shape;1439;g3beafa9c377_0_35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40" name="Google Shape;1440;g3beafa9c377_0_35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48" name="Shape 1448"/>
        <p:cNvGrpSpPr/>
        <p:nvPr/>
      </p:nvGrpSpPr>
      <p:grpSpPr>
        <a:xfrm>
          <a:off x="0" y="0"/>
          <a:ext cx="0" cy="0"/>
          <a:chOff x="0" y="0"/>
          <a:chExt cx="0" cy="0"/>
        </a:xfrm>
      </p:grpSpPr>
      <p:sp>
        <p:nvSpPr>
          <p:cNvPr id="1449" name="Google Shape;1449;g3beafa9c377_0_359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50" name="Google Shape;1450;g3beafa9c377_0_359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51" name="Google Shape;1451;g3beafa9c377_0_359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58" name="Shape 1458"/>
        <p:cNvGrpSpPr/>
        <p:nvPr/>
      </p:nvGrpSpPr>
      <p:grpSpPr>
        <a:xfrm>
          <a:off x="0" y="0"/>
          <a:ext cx="0" cy="0"/>
          <a:chOff x="0" y="0"/>
          <a:chExt cx="0" cy="0"/>
        </a:xfrm>
      </p:grpSpPr>
      <p:sp>
        <p:nvSpPr>
          <p:cNvPr id="1459" name="Google Shape;1459;g3beafa9c377_0_360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60" name="Google Shape;1460;g3beafa9c377_0_360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4" name="Shape 1464"/>
        <p:cNvGrpSpPr/>
        <p:nvPr/>
      </p:nvGrpSpPr>
      <p:grpSpPr>
        <a:xfrm>
          <a:off x="0" y="0"/>
          <a:ext cx="0" cy="0"/>
          <a:chOff x="0" y="0"/>
          <a:chExt cx="0" cy="0"/>
        </a:xfrm>
      </p:grpSpPr>
      <p:sp>
        <p:nvSpPr>
          <p:cNvPr id="1465" name="Google Shape;1465;g3beafa9c377_0_36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66" name="Google Shape;1466;g3beafa9c377_0_36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67" name="Google Shape;1467;g3beafa9c377_0_36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80" name="Shape 1480"/>
        <p:cNvGrpSpPr/>
        <p:nvPr/>
      </p:nvGrpSpPr>
      <p:grpSpPr>
        <a:xfrm>
          <a:off x="0" y="0"/>
          <a:ext cx="0" cy="0"/>
          <a:chOff x="0" y="0"/>
          <a:chExt cx="0" cy="0"/>
        </a:xfrm>
      </p:grpSpPr>
      <p:sp>
        <p:nvSpPr>
          <p:cNvPr id="1481" name="Google Shape;1481;g3beafa9c377_0_36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82" name="Google Shape;1482;g3beafa9c377_0_362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83" name="Google Shape;1483;g3beafa9c377_0_362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90" name="Shape 1490"/>
        <p:cNvGrpSpPr/>
        <p:nvPr/>
      </p:nvGrpSpPr>
      <p:grpSpPr>
        <a:xfrm>
          <a:off x="0" y="0"/>
          <a:ext cx="0" cy="0"/>
          <a:chOff x="0" y="0"/>
          <a:chExt cx="0" cy="0"/>
        </a:xfrm>
      </p:grpSpPr>
      <p:sp>
        <p:nvSpPr>
          <p:cNvPr id="1491" name="Google Shape;1491;g3beafa9c377_0_363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492" name="Google Shape;1492;g3beafa9c377_0_363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493" name="Google Shape;1493;g3beafa9c377_0_363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04" name="Shape 1504"/>
        <p:cNvGrpSpPr/>
        <p:nvPr/>
      </p:nvGrpSpPr>
      <p:grpSpPr>
        <a:xfrm>
          <a:off x="0" y="0"/>
          <a:ext cx="0" cy="0"/>
          <a:chOff x="0" y="0"/>
          <a:chExt cx="0" cy="0"/>
        </a:xfrm>
      </p:grpSpPr>
      <p:sp>
        <p:nvSpPr>
          <p:cNvPr id="1505" name="Google Shape;1505;g3beafa9c377_0_365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06" name="Google Shape;1506;g3beafa9c377_0_365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07" name="Google Shape;1507;g3beafa9c377_0_365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3beafa9c377_0_25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78" name="Google Shape;978;g3beafa9c377_0_259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a:t>Source: </a:t>
            </a:r>
            <a:r>
              <a:rPr lang="de"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de"/>
              <a:t> </a:t>
            </a:r>
            <a:endParaRPr/>
          </a:p>
        </p:txBody>
      </p:sp>
      <p:sp>
        <p:nvSpPr>
          <p:cNvPr id="979" name="Google Shape;979;g3beafa9c377_0_259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0" name="Shape 1520"/>
        <p:cNvGrpSpPr/>
        <p:nvPr/>
      </p:nvGrpSpPr>
      <p:grpSpPr>
        <a:xfrm>
          <a:off x="0" y="0"/>
          <a:ext cx="0" cy="0"/>
          <a:chOff x="0" y="0"/>
          <a:chExt cx="0" cy="0"/>
        </a:xfrm>
      </p:grpSpPr>
      <p:sp>
        <p:nvSpPr>
          <p:cNvPr id="1521" name="Google Shape;1521;g3beafa9c377_0_36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22" name="Google Shape;1522;g3beafa9c377_0_36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23" name="Google Shape;1523;g3beafa9c377_0_36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35" name="Shape 1535"/>
        <p:cNvGrpSpPr/>
        <p:nvPr/>
      </p:nvGrpSpPr>
      <p:grpSpPr>
        <a:xfrm>
          <a:off x="0" y="0"/>
          <a:ext cx="0" cy="0"/>
          <a:chOff x="0" y="0"/>
          <a:chExt cx="0" cy="0"/>
        </a:xfrm>
      </p:grpSpPr>
      <p:sp>
        <p:nvSpPr>
          <p:cNvPr id="1536" name="Google Shape;1536;g3beafa9c377_0_36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37" name="Google Shape;1537;g3beafa9c377_0_36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38" name="Google Shape;1538;g3beafa9c377_0_36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6" name="Shape 1546"/>
        <p:cNvGrpSpPr/>
        <p:nvPr/>
      </p:nvGrpSpPr>
      <p:grpSpPr>
        <a:xfrm>
          <a:off x="0" y="0"/>
          <a:ext cx="0" cy="0"/>
          <a:chOff x="0" y="0"/>
          <a:chExt cx="0" cy="0"/>
        </a:xfrm>
      </p:grpSpPr>
      <p:sp>
        <p:nvSpPr>
          <p:cNvPr id="1547" name="Google Shape;1547;g3beafa9c377_0_36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48" name="Google Shape;1548;g3beafa9c377_0_368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49" name="Google Shape;1549;g3beafa9c377_0_368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55" name="Shape 1555"/>
        <p:cNvGrpSpPr/>
        <p:nvPr/>
      </p:nvGrpSpPr>
      <p:grpSpPr>
        <a:xfrm>
          <a:off x="0" y="0"/>
          <a:ext cx="0" cy="0"/>
          <a:chOff x="0" y="0"/>
          <a:chExt cx="0" cy="0"/>
        </a:xfrm>
      </p:grpSpPr>
      <p:sp>
        <p:nvSpPr>
          <p:cNvPr id="1556" name="Google Shape;1556;g3beafa9c377_0_36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57" name="Google Shape;1557;g3beafa9c377_0_36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58" name="Google Shape;1558;g3beafa9c377_0_36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65" name="Shape 1565"/>
        <p:cNvGrpSpPr/>
        <p:nvPr/>
      </p:nvGrpSpPr>
      <p:grpSpPr>
        <a:xfrm>
          <a:off x="0" y="0"/>
          <a:ext cx="0" cy="0"/>
          <a:chOff x="0" y="0"/>
          <a:chExt cx="0" cy="0"/>
        </a:xfrm>
      </p:grpSpPr>
      <p:sp>
        <p:nvSpPr>
          <p:cNvPr id="1566" name="Google Shape;1566;g3beafa9c377_0_370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567" name="Google Shape;1567;g3beafa9c377_0_370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68" name="Google Shape;1568;g3beafa9c377_0_370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77" name="Shape 1577"/>
        <p:cNvGrpSpPr/>
        <p:nvPr/>
      </p:nvGrpSpPr>
      <p:grpSpPr>
        <a:xfrm>
          <a:off x="0" y="0"/>
          <a:ext cx="0" cy="0"/>
          <a:chOff x="0" y="0"/>
          <a:chExt cx="0" cy="0"/>
        </a:xfrm>
      </p:grpSpPr>
      <p:sp>
        <p:nvSpPr>
          <p:cNvPr id="1578" name="Google Shape;1578;g3beafa9c377_0_3717: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579" name="Google Shape;1579;g3beafa9c377_0_3717: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25d8da47e5_0_125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25d8da47e5_0_125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de"/>
              <a:t>Source: </a:t>
            </a:r>
            <a:r>
              <a:rPr lang="de" u="sng">
                <a:solidFill>
                  <a:schemeClr val="hlink"/>
                </a:solidFill>
                <a:hlinkClick r:id="rId2"/>
              </a:rPr>
              <a:t>https://landscape.lfenergy.org/fullscreen/</a:t>
            </a:r>
            <a:r>
              <a:rPr lang="de"/>
              <a:t> </a:t>
            </a:r>
            <a:endParaRPr/>
          </a:p>
        </p:txBody>
      </p:sp>
      <p:sp>
        <p:nvSpPr>
          <p:cNvPr id="986" name="Google Shape;986;g225d8da47e5_0_125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3" name="Shape 993"/>
        <p:cNvGrpSpPr/>
        <p:nvPr/>
      </p:nvGrpSpPr>
      <p:grpSpPr>
        <a:xfrm>
          <a:off x="0" y="0"/>
          <a:ext cx="0" cy="0"/>
          <a:chOff x="0" y="0"/>
          <a:chExt cx="0" cy="0"/>
        </a:xfrm>
      </p:grpSpPr>
      <p:sp>
        <p:nvSpPr>
          <p:cNvPr id="994" name="Google Shape;994;gd72bb1b621_3_6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5" name="Google Shape;995;gd72bb1b621_3_6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9" name="Shape 999"/>
        <p:cNvGrpSpPr/>
        <p:nvPr/>
      </p:nvGrpSpPr>
      <p:grpSpPr>
        <a:xfrm>
          <a:off x="0" y="0"/>
          <a:ext cx="0" cy="0"/>
          <a:chOff x="0" y="0"/>
          <a:chExt cx="0" cy="0"/>
        </a:xfrm>
      </p:grpSpPr>
      <p:sp>
        <p:nvSpPr>
          <p:cNvPr id="1000" name="Google Shape;1000;g3beafa9c377_0_39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1001" name="Google Shape;1001;g3beafa9c377_0_390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1002" name="Google Shape;1002;g3beafa9c377_0_390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de"/>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7.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3.png"/><Relationship Id="rId3" Type="http://schemas.openxmlformats.org/officeDocument/2006/relationships/image" Target="../media/image100.png"/></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 Id="rId3" Type="http://schemas.openxmlformats.org/officeDocument/2006/relationships/image" Target="../media/image40.png"/></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jp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3.png"/><Relationship Id="rId3" Type="http://schemas.openxmlformats.org/officeDocument/2006/relationships/image" Target="../media/image9.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3.png"/><Relationship Id="rId3" Type="http://schemas.openxmlformats.org/officeDocument/2006/relationships/image" Target="../media/image40.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2.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9.jp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7.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3.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 Id="rId3" Type="http://schemas.openxmlformats.org/officeDocument/2006/relationships/image" Target="../media/image126.png"/></Relationships>
</file>

<file path=ppt/slideLayouts/_rels/slideLayout143.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8.png"/><Relationship Id="rId3" Type="http://schemas.openxmlformats.org/officeDocument/2006/relationships/image" Target="../media/image40.png"/></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13.png"/><Relationship Id="rId3" Type="http://schemas.openxmlformats.org/officeDocument/2006/relationships/image" Target="../media/image100.png"/></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3.png"/><Relationship Id="rId3" Type="http://schemas.openxmlformats.org/officeDocument/2006/relationships/image" Target="../media/image40.png"/></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5.xml"/><Relationship Id="rId2" Type="http://schemas.openxmlformats.org/officeDocument/2006/relationships/image" Target="../media/image62.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 Id="rId3" Type="http://schemas.openxmlformats.org/officeDocument/2006/relationships/image" Target="../media/image9.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27.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image" Target="../media/image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3.png"/><Relationship Id="rId3" Type="http://schemas.openxmlformats.org/officeDocument/2006/relationships/image" Target="../media/image16.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3.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2.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7.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25.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 Id="rId3" Type="http://schemas.openxmlformats.org/officeDocument/2006/relationships/image" Target="../media/image40.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jp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png"/><Relationship Id="rId3" Type="http://schemas.openxmlformats.org/officeDocument/2006/relationships/image" Target="../media/image9.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3.png"/><Relationship Id="rId3" Type="http://schemas.openxmlformats.org/officeDocument/2006/relationships/image" Target="../media/image40.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2.pn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6.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3.png"/><Relationship Id="rId3" Type="http://schemas.openxmlformats.org/officeDocument/2006/relationships/image" Target="../media/image6.png"/></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 Id="rId3" Type="http://schemas.openxmlformats.org/officeDocument/2006/relationships/image" Target="../media/image7.png"/><Relationship Id="rId4" Type="http://schemas.openxmlformats.org/officeDocument/2006/relationships/image" Target="../media/image3.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jp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68.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4.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60.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60.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56.png"/><Relationship Id="rId3" Type="http://schemas.openxmlformats.org/officeDocument/2006/relationships/image" Target="../media/image68.png"/><Relationship Id="rId4" Type="http://schemas.openxmlformats.org/officeDocument/2006/relationships/image" Target="../media/image60.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60.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2.png"/><Relationship Id="rId3" Type="http://schemas.openxmlformats.org/officeDocument/2006/relationships/image" Target="../media/image60.png"/><Relationship Id="rId4" Type="http://schemas.openxmlformats.org/officeDocument/2006/relationships/image" Target="../media/image9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60.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7.png"/><Relationship Id="rId3" Type="http://schemas.openxmlformats.org/officeDocument/2006/relationships/image" Target="../media/image68.png"/><Relationship Id="rId4" Type="http://schemas.openxmlformats.org/officeDocument/2006/relationships/image" Target="../media/image85.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72.png"/><Relationship Id="rId3" Type="http://schemas.openxmlformats.org/officeDocument/2006/relationships/image" Target="../media/image60.png"/></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 Id="rId3" Type="http://schemas.openxmlformats.org/officeDocument/2006/relationships/image" Target="../media/image6.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3.png"/><Relationship Id="rId4" Type="http://schemas.openxmlformats.org/officeDocument/2006/relationships/image" Target="../media/image3.png"/></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3.png"/></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576" name="Shape 576"/>
        <p:cNvGrpSpPr/>
        <p:nvPr/>
      </p:nvGrpSpPr>
      <p:grpSpPr>
        <a:xfrm>
          <a:off x="0" y="0"/>
          <a:ext cx="0" cy="0"/>
          <a:chOff x="0" y="0"/>
          <a:chExt cx="0" cy="0"/>
        </a:xfrm>
      </p:grpSpPr>
      <p:sp>
        <p:nvSpPr>
          <p:cNvPr id="577" name="Google Shape;577;p10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10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9" name="Google Shape;579;p10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0" name="Google Shape;580;p10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700" scaled="0"/>
        </a:gradFill>
      </p:bgPr>
    </p:bg>
    <p:spTree>
      <p:nvGrpSpPr>
        <p:cNvPr id="581" name="Shape 581"/>
        <p:cNvGrpSpPr/>
        <p:nvPr/>
      </p:nvGrpSpPr>
      <p:grpSpPr>
        <a:xfrm>
          <a:off x="0" y="0"/>
          <a:ext cx="0" cy="0"/>
          <a:chOff x="0" y="0"/>
          <a:chExt cx="0" cy="0"/>
        </a:xfrm>
      </p:grpSpPr>
      <p:sp>
        <p:nvSpPr>
          <p:cNvPr id="582" name="Google Shape;582;p10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3" name="Google Shape;583;p10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84" name="Google Shape;584;p10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85" name="Google Shape;585;p10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86" name="Shape 586"/>
        <p:cNvGrpSpPr/>
        <p:nvPr/>
      </p:nvGrpSpPr>
      <p:grpSpPr>
        <a:xfrm>
          <a:off x="0" y="0"/>
          <a:ext cx="0" cy="0"/>
          <a:chOff x="0" y="0"/>
          <a:chExt cx="0" cy="0"/>
        </a:xfrm>
      </p:grpSpPr>
      <p:sp>
        <p:nvSpPr>
          <p:cNvPr id="587" name="Google Shape;587;p10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88" name="Google Shape;588;p10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89" name="Google Shape;589;p10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90" name="Google Shape;590;p10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91" name="Google Shape;591;p106"/>
          <p:cNvGrpSpPr/>
          <p:nvPr/>
        </p:nvGrpSpPr>
        <p:grpSpPr>
          <a:xfrm>
            <a:off x="6971838" y="-12"/>
            <a:ext cx="2174881" cy="1450030"/>
            <a:chOff x="6098378" y="5"/>
            <a:chExt cx="3045625" cy="2030570"/>
          </a:xfrm>
        </p:grpSpPr>
        <p:sp>
          <p:nvSpPr>
            <p:cNvPr id="592" name="Google Shape;592;p10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3" name="Google Shape;593;p10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4" name="Google Shape;594;p10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5" name="Google Shape;595;p10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96" name="Google Shape;596;p10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97" name="Google Shape;597;p10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98" name="Shape 598"/>
        <p:cNvGrpSpPr/>
        <p:nvPr/>
      </p:nvGrpSpPr>
      <p:grpSpPr>
        <a:xfrm>
          <a:off x="0" y="0"/>
          <a:ext cx="0" cy="0"/>
          <a:chOff x="0" y="0"/>
          <a:chExt cx="0" cy="0"/>
        </a:xfrm>
      </p:grpSpPr>
      <p:sp>
        <p:nvSpPr>
          <p:cNvPr id="599" name="Google Shape;599;p10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0" name="Google Shape;600;p10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1" name="Google Shape;601;p10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2" name="Google Shape;602;p10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03" name="Google Shape;603;p10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04" name="Google Shape;604;p10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05" name="Google Shape;605;p10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606" name="Shape 606"/>
        <p:cNvGrpSpPr/>
        <p:nvPr/>
      </p:nvGrpSpPr>
      <p:grpSpPr>
        <a:xfrm>
          <a:off x="0" y="0"/>
          <a:ext cx="0" cy="0"/>
          <a:chOff x="0" y="0"/>
          <a:chExt cx="0" cy="0"/>
        </a:xfrm>
      </p:grpSpPr>
      <p:sp>
        <p:nvSpPr>
          <p:cNvPr id="607" name="Google Shape;607;p108"/>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08" name="Google Shape;608;p10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09" name="Google Shape;609;p10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610" name="Shape 610"/>
        <p:cNvGrpSpPr/>
        <p:nvPr/>
      </p:nvGrpSpPr>
      <p:grpSpPr>
        <a:xfrm>
          <a:off x="0" y="0"/>
          <a:ext cx="0" cy="0"/>
          <a:chOff x="0" y="0"/>
          <a:chExt cx="0" cy="0"/>
        </a:xfrm>
      </p:grpSpPr>
      <p:sp>
        <p:nvSpPr>
          <p:cNvPr id="611" name="Google Shape;611;p109"/>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2" name="Google Shape;612;p109"/>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613" name="Google Shape;613;p109"/>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614" name="Google Shape;614;p109"/>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15" name="Google Shape;615;p10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16" name="Google Shape;616;p109"/>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17" name="Google Shape;617;p10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618" name="Shape 618"/>
        <p:cNvGrpSpPr/>
        <p:nvPr/>
      </p:nvGrpSpPr>
      <p:grpSpPr>
        <a:xfrm>
          <a:off x="0" y="0"/>
          <a:ext cx="0" cy="0"/>
          <a:chOff x="0" y="0"/>
          <a:chExt cx="0" cy="0"/>
        </a:xfrm>
      </p:grpSpPr>
      <p:sp>
        <p:nvSpPr>
          <p:cNvPr id="619" name="Google Shape;619;p11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0" name="Google Shape;620;p11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621" name="Google Shape;621;p1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22" name="Google Shape;622;p11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623" name="Google Shape;623;p11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624" name="Google Shape;624;p11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625" name="Google Shape;625;p11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626" name="Shape 626"/>
        <p:cNvGrpSpPr/>
        <p:nvPr/>
      </p:nvGrpSpPr>
      <p:grpSpPr>
        <a:xfrm>
          <a:off x="0" y="0"/>
          <a:ext cx="0" cy="0"/>
          <a:chOff x="0" y="0"/>
          <a:chExt cx="0" cy="0"/>
        </a:xfrm>
      </p:grpSpPr>
      <p:grpSp>
        <p:nvGrpSpPr>
          <p:cNvPr id="627" name="Google Shape;627;p111"/>
          <p:cNvGrpSpPr/>
          <p:nvPr/>
        </p:nvGrpSpPr>
        <p:grpSpPr>
          <a:xfrm>
            <a:off x="6098378" y="5"/>
            <a:ext cx="3045625" cy="2030570"/>
            <a:chOff x="6098378" y="5"/>
            <a:chExt cx="3045625" cy="2030570"/>
          </a:xfrm>
        </p:grpSpPr>
        <p:sp>
          <p:nvSpPr>
            <p:cNvPr id="628" name="Google Shape;628;p11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29" name="Google Shape;629;p11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11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11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32" name="Google Shape;632;p11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33" name="Google Shape;633;p11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634" name="Google Shape;634;p1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35" name="Google Shape;635;p11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636" name="Shape 636"/>
        <p:cNvGrpSpPr/>
        <p:nvPr/>
      </p:nvGrpSpPr>
      <p:grpSpPr>
        <a:xfrm>
          <a:off x="0" y="0"/>
          <a:ext cx="0" cy="0"/>
          <a:chOff x="0" y="0"/>
          <a:chExt cx="0" cy="0"/>
        </a:xfrm>
      </p:grpSpPr>
      <p:grpSp>
        <p:nvGrpSpPr>
          <p:cNvPr id="637" name="Google Shape;637;p112"/>
          <p:cNvGrpSpPr/>
          <p:nvPr/>
        </p:nvGrpSpPr>
        <p:grpSpPr>
          <a:xfrm>
            <a:off x="6098378" y="5"/>
            <a:ext cx="3045625" cy="2030570"/>
            <a:chOff x="6098378" y="5"/>
            <a:chExt cx="3045625" cy="2030570"/>
          </a:xfrm>
        </p:grpSpPr>
        <p:sp>
          <p:nvSpPr>
            <p:cNvPr id="638" name="Google Shape;638;p1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9" name="Google Shape;639;p1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0" name="Google Shape;640;p1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1" name="Google Shape;641;p1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42" name="Google Shape;642;p11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643" name="Google Shape;643;p1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644" name="Google Shape;644;p1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645" name="Google Shape;645;p11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646" name="Shape 646"/>
        <p:cNvGrpSpPr/>
        <p:nvPr/>
      </p:nvGrpSpPr>
      <p:grpSpPr>
        <a:xfrm>
          <a:off x="0" y="0"/>
          <a:ext cx="0" cy="0"/>
          <a:chOff x="0" y="0"/>
          <a:chExt cx="0" cy="0"/>
        </a:xfrm>
      </p:grpSpPr>
      <p:sp>
        <p:nvSpPr>
          <p:cNvPr id="647" name="Google Shape;647;p1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648" name="Shape 648"/>
        <p:cNvGrpSpPr/>
        <p:nvPr/>
      </p:nvGrpSpPr>
      <p:grpSpPr>
        <a:xfrm>
          <a:off x="0" y="0"/>
          <a:ext cx="0" cy="0"/>
          <a:chOff x="0" y="0"/>
          <a:chExt cx="0" cy="0"/>
        </a:xfrm>
      </p:grpSpPr>
      <p:sp>
        <p:nvSpPr>
          <p:cNvPr id="649" name="Google Shape;649;p1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1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1" name="Google Shape;651;p1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2" name="Google Shape;652;p1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3" name="Google Shape;653;p1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4" name="Google Shape;654;p1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55" name="Google Shape;655;p1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656" name="Google Shape;656;p1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657" name="Google Shape;657;p1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658" name="Shape 658"/>
        <p:cNvGrpSpPr/>
        <p:nvPr/>
      </p:nvGrpSpPr>
      <p:grpSpPr>
        <a:xfrm>
          <a:off x="0" y="0"/>
          <a:ext cx="0" cy="0"/>
          <a:chOff x="0" y="0"/>
          <a:chExt cx="0" cy="0"/>
        </a:xfrm>
      </p:grpSpPr>
      <p:sp>
        <p:nvSpPr>
          <p:cNvPr id="659" name="Google Shape;659;p1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660" name="Google Shape;660;p1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661" name="Shape 661"/>
        <p:cNvGrpSpPr/>
        <p:nvPr/>
      </p:nvGrpSpPr>
      <p:grpSpPr>
        <a:xfrm>
          <a:off x="0" y="0"/>
          <a:ext cx="0" cy="0"/>
          <a:chOff x="0" y="0"/>
          <a:chExt cx="0" cy="0"/>
        </a:xfrm>
      </p:grpSpPr>
      <p:sp>
        <p:nvSpPr>
          <p:cNvPr id="662" name="Google Shape;662;p1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63" name="Google Shape;663;p1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664" name="Shape 664"/>
        <p:cNvGrpSpPr/>
        <p:nvPr/>
      </p:nvGrpSpPr>
      <p:grpSpPr>
        <a:xfrm>
          <a:off x="0" y="0"/>
          <a:ext cx="0" cy="0"/>
          <a:chOff x="0" y="0"/>
          <a:chExt cx="0" cy="0"/>
        </a:xfrm>
      </p:grpSpPr>
      <p:sp>
        <p:nvSpPr>
          <p:cNvPr id="665" name="Google Shape;665;p117"/>
          <p:cNvSpPr/>
          <p:nvPr>
            <p:ph idx="2" type="pic"/>
          </p:nvPr>
        </p:nvSpPr>
        <p:spPr>
          <a:xfrm>
            <a:off x="4572000" y="0"/>
            <a:ext cx="4572000" cy="5143500"/>
          </a:xfrm>
          <a:prstGeom prst="rect">
            <a:avLst/>
          </a:prstGeom>
          <a:solidFill>
            <a:srgbClr val="7F7F7F"/>
          </a:solidFill>
          <a:ln>
            <a:noFill/>
          </a:ln>
        </p:spPr>
      </p:sp>
      <p:sp>
        <p:nvSpPr>
          <p:cNvPr id="666" name="Google Shape;666;p1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667" name="Google Shape;667;p1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668" name="Shape 668"/>
        <p:cNvGrpSpPr/>
        <p:nvPr/>
      </p:nvGrpSpPr>
      <p:grpSpPr>
        <a:xfrm>
          <a:off x="0" y="0"/>
          <a:ext cx="0" cy="0"/>
          <a:chOff x="0" y="0"/>
          <a:chExt cx="0" cy="0"/>
        </a:xfrm>
      </p:grpSpPr>
      <p:sp>
        <p:nvSpPr>
          <p:cNvPr id="669" name="Google Shape;669;p1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670" name="Google Shape;670;p1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671" name="Google Shape;671;p1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672" name="Google Shape;672;p1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673" name="Shape 673"/>
        <p:cNvGrpSpPr/>
        <p:nvPr/>
      </p:nvGrpSpPr>
      <p:grpSpPr>
        <a:xfrm>
          <a:off x="0" y="0"/>
          <a:ext cx="0" cy="0"/>
          <a:chOff x="0" y="0"/>
          <a:chExt cx="0" cy="0"/>
        </a:xfrm>
      </p:grpSpPr>
      <p:sp>
        <p:nvSpPr>
          <p:cNvPr id="674" name="Google Shape;674;p119"/>
          <p:cNvSpPr/>
          <p:nvPr>
            <p:ph idx="2" type="pic"/>
          </p:nvPr>
        </p:nvSpPr>
        <p:spPr>
          <a:xfrm>
            <a:off x="4572000" y="0"/>
            <a:ext cx="4572000" cy="5143500"/>
          </a:xfrm>
          <a:prstGeom prst="rect">
            <a:avLst/>
          </a:prstGeom>
          <a:solidFill>
            <a:srgbClr val="7F7F7F"/>
          </a:solidFill>
          <a:ln>
            <a:noFill/>
          </a:ln>
        </p:spPr>
      </p:sp>
      <p:sp>
        <p:nvSpPr>
          <p:cNvPr id="675" name="Google Shape;675;p1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76" name="Google Shape;676;p1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677" name="Shape 677"/>
        <p:cNvGrpSpPr/>
        <p:nvPr/>
      </p:nvGrpSpPr>
      <p:grpSpPr>
        <a:xfrm>
          <a:off x="0" y="0"/>
          <a:ext cx="0" cy="0"/>
          <a:chOff x="0" y="0"/>
          <a:chExt cx="0" cy="0"/>
        </a:xfrm>
      </p:grpSpPr>
      <p:sp>
        <p:nvSpPr>
          <p:cNvPr id="678" name="Google Shape;678;p1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679" name="Google Shape;679;p1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680" name="Google Shape;680;p1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681" name="Google Shape;681;p120"/>
          <p:cNvSpPr/>
          <p:nvPr>
            <p:ph idx="2" type="pic"/>
          </p:nvPr>
        </p:nvSpPr>
        <p:spPr>
          <a:xfrm>
            <a:off x="-5" y="-37"/>
            <a:ext cx="2786400" cy="1025700"/>
          </a:xfrm>
          <a:prstGeom prst="rect">
            <a:avLst/>
          </a:prstGeom>
          <a:noFill/>
          <a:ln>
            <a:noFill/>
          </a:ln>
        </p:spPr>
      </p:sp>
      <p:sp>
        <p:nvSpPr>
          <p:cNvPr id="682" name="Google Shape;682;p120"/>
          <p:cNvSpPr/>
          <p:nvPr>
            <p:ph idx="3" type="pic"/>
          </p:nvPr>
        </p:nvSpPr>
        <p:spPr>
          <a:xfrm>
            <a:off x="5465475" y="1135388"/>
            <a:ext cx="3483900" cy="2273700"/>
          </a:xfrm>
          <a:prstGeom prst="rect">
            <a:avLst/>
          </a:prstGeom>
          <a:noFill/>
          <a:ln>
            <a:noFill/>
          </a:ln>
        </p:spPr>
      </p:sp>
      <p:sp>
        <p:nvSpPr>
          <p:cNvPr id="683" name="Google Shape;683;p1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684" name="Google Shape;684;p1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685" name="Google Shape;685;p1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686" name="Google Shape;686;p1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687" name="Shape 687"/>
        <p:cNvGrpSpPr/>
        <p:nvPr/>
      </p:nvGrpSpPr>
      <p:grpSpPr>
        <a:xfrm>
          <a:off x="0" y="0"/>
          <a:ext cx="0" cy="0"/>
          <a:chOff x="0" y="0"/>
          <a:chExt cx="0" cy="0"/>
        </a:xfrm>
      </p:grpSpPr>
      <p:sp>
        <p:nvSpPr>
          <p:cNvPr id="688" name="Google Shape;688;p121"/>
          <p:cNvSpPr/>
          <p:nvPr>
            <p:ph idx="2" type="pic"/>
          </p:nvPr>
        </p:nvSpPr>
        <p:spPr>
          <a:xfrm>
            <a:off x="0" y="0"/>
            <a:ext cx="9144000" cy="5143500"/>
          </a:xfrm>
          <a:prstGeom prst="rect">
            <a:avLst/>
          </a:prstGeom>
          <a:noFill/>
          <a:ln>
            <a:noFill/>
          </a:ln>
        </p:spPr>
      </p:sp>
      <p:sp>
        <p:nvSpPr>
          <p:cNvPr id="689" name="Google Shape;68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690" name="Shape 690"/>
        <p:cNvGrpSpPr/>
        <p:nvPr/>
      </p:nvGrpSpPr>
      <p:grpSpPr>
        <a:xfrm>
          <a:off x="0" y="0"/>
          <a:ext cx="0" cy="0"/>
          <a:chOff x="0" y="0"/>
          <a:chExt cx="0" cy="0"/>
        </a:xfrm>
      </p:grpSpPr>
      <p:sp>
        <p:nvSpPr>
          <p:cNvPr id="691" name="Google Shape;691;p1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692" name="Shape 692"/>
        <p:cNvGrpSpPr/>
        <p:nvPr/>
      </p:nvGrpSpPr>
      <p:grpSpPr>
        <a:xfrm>
          <a:off x="0" y="0"/>
          <a:ext cx="0" cy="0"/>
          <a:chOff x="0" y="0"/>
          <a:chExt cx="0" cy="0"/>
        </a:xfrm>
      </p:grpSpPr>
      <p:sp>
        <p:nvSpPr>
          <p:cNvPr id="693" name="Google Shape;693;p1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694" name="Google Shape;694;p1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695" name="Shape 695"/>
        <p:cNvGrpSpPr/>
        <p:nvPr/>
      </p:nvGrpSpPr>
      <p:grpSpPr>
        <a:xfrm>
          <a:off x="0" y="0"/>
          <a:ext cx="0" cy="0"/>
          <a:chOff x="0" y="0"/>
          <a:chExt cx="0" cy="0"/>
        </a:xfrm>
      </p:grpSpPr>
      <p:sp>
        <p:nvSpPr>
          <p:cNvPr id="696" name="Google Shape;696;p1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97" name="Google Shape;697;p1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98" name="Google Shape;698;p1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99" name="Shape 699"/>
        <p:cNvGrpSpPr/>
        <p:nvPr/>
      </p:nvGrpSpPr>
      <p:grpSpPr>
        <a:xfrm>
          <a:off x="0" y="0"/>
          <a:ext cx="0" cy="0"/>
          <a:chOff x="0" y="0"/>
          <a:chExt cx="0" cy="0"/>
        </a:xfrm>
      </p:grpSpPr>
      <p:sp>
        <p:nvSpPr>
          <p:cNvPr id="700" name="Google Shape;700;p125"/>
          <p:cNvSpPr/>
          <p:nvPr/>
        </p:nvSpPr>
        <p:spPr>
          <a:xfrm>
            <a:off x="0" y="772583"/>
            <a:ext cx="9144000" cy="4371000"/>
          </a:xfrm>
          <a:prstGeom prst="rect">
            <a:avLst/>
          </a:prstGeom>
          <a:solidFill>
            <a:srgbClr val="3664AD">
              <a:alpha val="2350"/>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701" name="Google Shape;701;p125"/>
          <p:cNvSpPr txBox="1"/>
          <p:nvPr>
            <p:ph type="title"/>
          </p:nvPr>
        </p:nvSpPr>
        <p:spPr>
          <a:xfrm>
            <a:off x="333992" y="159442"/>
            <a:ext cx="7893900" cy="447000"/>
          </a:xfrm>
          <a:prstGeom prst="rect">
            <a:avLst/>
          </a:prstGeom>
          <a:noFill/>
          <a:ln>
            <a:noFill/>
          </a:ln>
        </p:spPr>
        <p:txBody>
          <a:bodyPr anchorCtr="0" anchor="ctr" bIns="91425" lIns="91425" spcFirstLastPara="1" rIns="91425" wrap="square" tIns="91425">
            <a:normAutofit/>
          </a:bodyPr>
          <a:lstStyle>
            <a:lvl1pPr lvl="0" marR="0" rtl="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rtl="0">
              <a:spcBef>
                <a:spcPts val="0"/>
              </a:spcBef>
              <a:spcAft>
                <a:spcPts val="0"/>
              </a:spcAft>
              <a:buSzPts val="1800"/>
              <a:buNone/>
              <a:defRPr sz="1800"/>
            </a:lvl2pPr>
            <a:lvl3pPr lvl="2" rtl="0">
              <a:spcBef>
                <a:spcPts val="0"/>
              </a:spcBef>
              <a:spcAft>
                <a:spcPts val="0"/>
              </a:spcAft>
              <a:buSzPts val="1800"/>
              <a:buNone/>
              <a:defRPr sz="1800"/>
            </a:lvl3pPr>
            <a:lvl4pPr lvl="3" rtl="0">
              <a:spcBef>
                <a:spcPts val="0"/>
              </a:spcBef>
              <a:spcAft>
                <a:spcPts val="0"/>
              </a:spcAft>
              <a:buSzPts val="1800"/>
              <a:buNone/>
              <a:defRPr sz="1800"/>
            </a:lvl4pPr>
            <a:lvl5pPr lvl="4" rtl="0">
              <a:spcBef>
                <a:spcPts val="0"/>
              </a:spcBef>
              <a:spcAft>
                <a:spcPts val="0"/>
              </a:spcAft>
              <a:buSzPts val="1800"/>
              <a:buNone/>
              <a:defRPr sz="1800"/>
            </a:lvl5pPr>
            <a:lvl6pPr lvl="5" rtl="0">
              <a:spcBef>
                <a:spcPts val="0"/>
              </a:spcBef>
              <a:spcAft>
                <a:spcPts val="0"/>
              </a:spcAft>
              <a:buSzPts val="1800"/>
              <a:buNone/>
              <a:defRPr sz="1800"/>
            </a:lvl6pPr>
            <a:lvl7pPr lvl="6" rtl="0">
              <a:spcBef>
                <a:spcPts val="0"/>
              </a:spcBef>
              <a:spcAft>
                <a:spcPts val="0"/>
              </a:spcAft>
              <a:buSzPts val="1800"/>
              <a:buNone/>
              <a:defRPr sz="1800"/>
            </a:lvl7pPr>
            <a:lvl8pPr lvl="7" rtl="0">
              <a:spcBef>
                <a:spcPts val="0"/>
              </a:spcBef>
              <a:spcAft>
                <a:spcPts val="0"/>
              </a:spcAft>
              <a:buSzPts val="1800"/>
              <a:buNone/>
              <a:defRPr sz="1800"/>
            </a:lvl8pPr>
            <a:lvl9pPr lvl="8" rtl="0">
              <a:spcBef>
                <a:spcPts val="0"/>
              </a:spcBef>
              <a:spcAft>
                <a:spcPts val="0"/>
              </a:spcAft>
              <a:buSzPts val="1800"/>
              <a:buNone/>
              <a:defRPr sz="1800"/>
            </a:lvl9pPr>
          </a:lstStyle>
          <a:p/>
        </p:txBody>
      </p:sp>
      <p:pic>
        <p:nvPicPr>
          <p:cNvPr id="702" name="Google Shape;702;p125"/>
          <p:cNvPicPr preferRelativeResize="0"/>
          <p:nvPr/>
        </p:nvPicPr>
        <p:blipFill rotWithShape="1">
          <a:blip r:embed="rId2">
            <a:alphaModFix amt="6000"/>
          </a:blip>
          <a:srcRect b="0" l="17593" r="0" t="0"/>
          <a:stretch/>
        </p:blipFill>
        <p:spPr>
          <a:xfrm>
            <a:off x="0" y="775758"/>
            <a:ext cx="6393970" cy="4364561"/>
          </a:xfrm>
          <a:prstGeom prst="rect">
            <a:avLst/>
          </a:prstGeom>
          <a:noFill/>
          <a:ln>
            <a:noFill/>
          </a:ln>
        </p:spPr>
      </p:pic>
      <p:sp>
        <p:nvSpPr>
          <p:cNvPr id="703" name="Google Shape;703;p1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rtl="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rtl="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rtl="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704" name="Google Shape;704;p1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rtl="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705" name="Google Shape;705;p1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706" name="Google Shape;706;p1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707" name="Shape 707"/>
        <p:cNvGrpSpPr/>
        <p:nvPr/>
      </p:nvGrpSpPr>
      <p:grpSpPr>
        <a:xfrm>
          <a:off x="0" y="0"/>
          <a:ext cx="0" cy="0"/>
          <a:chOff x="0" y="0"/>
          <a:chExt cx="0" cy="0"/>
        </a:xfrm>
      </p:grpSpPr>
      <p:sp>
        <p:nvSpPr>
          <p:cNvPr id="708" name="Google Shape;708;p126"/>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709" name="Google Shape;709;p126"/>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710" name="Shape 710"/>
        <p:cNvGrpSpPr/>
        <p:nvPr/>
      </p:nvGrpSpPr>
      <p:grpSpPr>
        <a:xfrm>
          <a:off x="0" y="0"/>
          <a:ext cx="0" cy="0"/>
          <a:chOff x="0" y="0"/>
          <a:chExt cx="0" cy="0"/>
        </a:xfrm>
      </p:grpSpPr>
      <p:sp>
        <p:nvSpPr>
          <p:cNvPr id="711" name="Google Shape;711;p127"/>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12" name="Google Shape;712;p127"/>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713" name="Google Shape;713;p12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714" name="Google Shape;714;p127"/>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715" name="Google Shape;715;p127"/>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716" name="Google Shape;716;p127"/>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717" name="Google Shape;717;p127"/>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718" name="Google Shape;718;p127"/>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Content">
  <p:cSld name="Title + Content">
    <p:bg>
      <p:bgPr>
        <a:blipFill>
          <a:blip r:embed="rId2">
            <a:alphaModFix/>
          </a:blip>
          <a:stretch>
            <a:fillRect/>
          </a:stretch>
        </a:blipFill>
      </p:bgPr>
    </p:bg>
    <p:spTree>
      <p:nvGrpSpPr>
        <p:cNvPr id="719" name="Shape 719"/>
        <p:cNvGrpSpPr/>
        <p:nvPr/>
      </p:nvGrpSpPr>
      <p:grpSpPr>
        <a:xfrm>
          <a:off x="0" y="0"/>
          <a:ext cx="0" cy="0"/>
          <a:chOff x="0" y="0"/>
          <a:chExt cx="0" cy="0"/>
        </a:xfrm>
      </p:grpSpPr>
      <p:sp>
        <p:nvSpPr>
          <p:cNvPr id="720" name="Google Shape;720;p128"/>
          <p:cNvSpPr txBox="1"/>
          <p:nvPr>
            <p:ph type="title"/>
          </p:nvPr>
        </p:nvSpPr>
        <p:spPr>
          <a:xfrm>
            <a:off x="328721" y="172040"/>
            <a:ext cx="6526800" cy="8682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E1691B"/>
              </a:buClr>
              <a:buSzPts val="2100"/>
              <a:buFont typeface="Arial"/>
              <a:buNone/>
              <a:defRPr b="1" i="0" sz="2100">
                <a:solidFill>
                  <a:srgbClr val="E1691B"/>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721" name="Google Shape;721;p128"/>
          <p:cNvSpPr txBox="1"/>
          <p:nvPr>
            <p:ph idx="1" type="body"/>
          </p:nvPr>
        </p:nvSpPr>
        <p:spPr>
          <a:xfrm>
            <a:off x="323950" y="1165631"/>
            <a:ext cx="8520000" cy="3675300"/>
          </a:xfrm>
          <a:prstGeom prst="rect">
            <a:avLst/>
          </a:prstGeom>
          <a:noFill/>
          <a:ln>
            <a:noFill/>
          </a:ln>
        </p:spPr>
        <p:txBody>
          <a:bodyPr anchorCtr="0" anchor="t" bIns="34275" lIns="68575" spcFirstLastPara="1" rIns="68575" wrap="square" tIns="34275">
            <a:normAutofit/>
          </a:bodyPr>
          <a:lstStyle>
            <a:lvl1pPr indent="-342900" lvl="0" marL="457200" rtl="0" algn="l">
              <a:lnSpc>
                <a:spcPct val="90000"/>
              </a:lnSpc>
              <a:spcBef>
                <a:spcPts val="800"/>
              </a:spcBef>
              <a:spcAft>
                <a:spcPts val="0"/>
              </a:spcAft>
              <a:buClr>
                <a:schemeClr val="dk1"/>
              </a:buClr>
              <a:buSzPts val="1800"/>
              <a:buChar char="●"/>
              <a:defRPr sz="1800">
                <a:latin typeface="Arial"/>
                <a:ea typeface="Arial"/>
                <a:cs typeface="Arial"/>
                <a:sym typeface="Arial"/>
              </a:defRPr>
            </a:lvl1pPr>
            <a:lvl2pPr indent="-336550" lvl="1" marL="914400" rtl="0" algn="l">
              <a:lnSpc>
                <a:spcPct val="90000"/>
              </a:lnSpc>
              <a:spcBef>
                <a:spcPts val="400"/>
              </a:spcBef>
              <a:spcAft>
                <a:spcPts val="0"/>
              </a:spcAft>
              <a:buClr>
                <a:schemeClr val="dk1"/>
              </a:buClr>
              <a:buSzPts val="1700"/>
              <a:buChar char="○"/>
              <a:defRPr sz="1700">
                <a:latin typeface="Arial"/>
                <a:ea typeface="Arial"/>
                <a:cs typeface="Arial"/>
                <a:sym typeface="Arial"/>
              </a:defRPr>
            </a:lvl2pPr>
            <a:lvl3pPr indent="-323850" lvl="2" marL="1371600" rtl="0" algn="l">
              <a:lnSpc>
                <a:spcPct val="90000"/>
              </a:lnSpc>
              <a:spcBef>
                <a:spcPts val="400"/>
              </a:spcBef>
              <a:spcAft>
                <a:spcPts val="0"/>
              </a:spcAft>
              <a:buClr>
                <a:schemeClr val="dk1"/>
              </a:buClr>
              <a:buSzPts val="1500"/>
              <a:buChar char="■"/>
              <a:defRPr>
                <a:latin typeface="Arial"/>
                <a:ea typeface="Arial"/>
                <a:cs typeface="Arial"/>
                <a:sym typeface="Arial"/>
              </a:defRPr>
            </a:lvl3pPr>
            <a:lvl4pPr indent="-323850" lvl="3" marL="1828800" rtl="0" algn="l">
              <a:lnSpc>
                <a:spcPct val="90000"/>
              </a:lnSpc>
              <a:spcBef>
                <a:spcPts val="400"/>
              </a:spcBef>
              <a:spcAft>
                <a:spcPts val="0"/>
              </a:spcAft>
              <a:buClr>
                <a:schemeClr val="dk1"/>
              </a:buClr>
              <a:buSzPts val="1500"/>
              <a:buChar char="●"/>
              <a:defRPr sz="1500">
                <a:latin typeface="Arial"/>
                <a:ea typeface="Arial"/>
                <a:cs typeface="Arial"/>
                <a:sym typeface="Arial"/>
              </a:defRPr>
            </a:lvl4pPr>
            <a:lvl5pPr indent="-317500" lvl="4" marL="2286000" rtl="0" algn="l">
              <a:lnSpc>
                <a:spcPct val="90000"/>
              </a:lnSpc>
              <a:spcBef>
                <a:spcPts val="400"/>
              </a:spcBef>
              <a:spcAft>
                <a:spcPts val="0"/>
              </a:spcAft>
              <a:buClr>
                <a:schemeClr val="dk1"/>
              </a:buClr>
              <a:buSzPts val="1400"/>
              <a:buChar char="○"/>
              <a:defRPr>
                <a:latin typeface="Arial"/>
                <a:ea typeface="Arial"/>
                <a:cs typeface="Arial"/>
                <a:sym typeface="Aria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22" name="Google Shape;722;p128"/>
          <p:cNvSpPr txBox="1"/>
          <p:nvPr>
            <p:ph idx="12" type="sldNum"/>
          </p:nvPr>
        </p:nvSpPr>
        <p:spPr>
          <a:xfrm>
            <a:off x="8414085" y="4878185"/>
            <a:ext cx="666600" cy="273900"/>
          </a:xfrm>
          <a:prstGeom prst="rect">
            <a:avLst/>
          </a:prstGeom>
          <a:noFill/>
          <a:ln>
            <a:noFill/>
          </a:ln>
        </p:spPr>
        <p:txBody>
          <a:bodyPr anchorCtr="0" anchor="t" bIns="34275" lIns="68575" spcFirstLastPara="1" rIns="68575" wrap="square" tIns="34275">
            <a:normAutofit/>
          </a:bodyPr>
          <a:lstStyle>
            <a:lvl1pPr indent="0" lvl="0" marL="0" marR="0" rtl="0" algn="r">
              <a:spcBef>
                <a:spcPts val="0"/>
              </a:spcBef>
              <a:buNone/>
              <a:defRPr b="1" sz="600">
                <a:solidFill>
                  <a:srgbClr val="000000"/>
                </a:solidFill>
                <a:latin typeface="Arial"/>
                <a:ea typeface="Arial"/>
                <a:cs typeface="Arial"/>
                <a:sym typeface="Arial"/>
              </a:defRPr>
            </a:lvl1pPr>
            <a:lvl2pPr indent="0" lvl="1" marL="0" marR="0" rtl="0" algn="r">
              <a:spcBef>
                <a:spcPts val="0"/>
              </a:spcBef>
              <a:buNone/>
              <a:defRPr b="1" sz="600">
                <a:solidFill>
                  <a:srgbClr val="000000"/>
                </a:solidFill>
                <a:latin typeface="Arial"/>
                <a:ea typeface="Arial"/>
                <a:cs typeface="Arial"/>
                <a:sym typeface="Arial"/>
              </a:defRPr>
            </a:lvl2pPr>
            <a:lvl3pPr indent="0" lvl="2" marL="0" marR="0" rtl="0" algn="r">
              <a:spcBef>
                <a:spcPts val="0"/>
              </a:spcBef>
              <a:buNone/>
              <a:defRPr b="1" sz="600">
                <a:solidFill>
                  <a:srgbClr val="000000"/>
                </a:solidFill>
                <a:latin typeface="Arial"/>
                <a:ea typeface="Arial"/>
                <a:cs typeface="Arial"/>
                <a:sym typeface="Arial"/>
              </a:defRPr>
            </a:lvl3pPr>
            <a:lvl4pPr indent="0" lvl="3" marL="0" marR="0" rtl="0" algn="r">
              <a:spcBef>
                <a:spcPts val="0"/>
              </a:spcBef>
              <a:buNone/>
              <a:defRPr b="1" sz="600">
                <a:solidFill>
                  <a:srgbClr val="000000"/>
                </a:solidFill>
                <a:latin typeface="Arial"/>
                <a:ea typeface="Arial"/>
                <a:cs typeface="Arial"/>
                <a:sym typeface="Arial"/>
              </a:defRPr>
            </a:lvl4pPr>
            <a:lvl5pPr indent="0" lvl="4" marL="0" marR="0" rtl="0" algn="r">
              <a:spcBef>
                <a:spcPts val="0"/>
              </a:spcBef>
              <a:buNone/>
              <a:defRPr b="1" sz="600">
                <a:solidFill>
                  <a:srgbClr val="000000"/>
                </a:solidFill>
                <a:latin typeface="Arial"/>
                <a:ea typeface="Arial"/>
                <a:cs typeface="Arial"/>
                <a:sym typeface="Arial"/>
              </a:defRPr>
            </a:lvl5pPr>
            <a:lvl6pPr indent="0" lvl="5" marL="0" marR="0" rtl="0" algn="r">
              <a:spcBef>
                <a:spcPts val="0"/>
              </a:spcBef>
              <a:buNone/>
              <a:defRPr b="1" sz="600">
                <a:solidFill>
                  <a:srgbClr val="000000"/>
                </a:solidFill>
                <a:latin typeface="Arial"/>
                <a:ea typeface="Arial"/>
                <a:cs typeface="Arial"/>
                <a:sym typeface="Arial"/>
              </a:defRPr>
            </a:lvl6pPr>
            <a:lvl7pPr indent="0" lvl="6" marL="0" marR="0" rtl="0" algn="r">
              <a:spcBef>
                <a:spcPts val="0"/>
              </a:spcBef>
              <a:buNone/>
              <a:defRPr b="1" sz="600">
                <a:solidFill>
                  <a:srgbClr val="000000"/>
                </a:solidFill>
                <a:latin typeface="Arial"/>
                <a:ea typeface="Arial"/>
                <a:cs typeface="Arial"/>
                <a:sym typeface="Arial"/>
              </a:defRPr>
            </a:lvl7pPr>
            <a:lvl8pPr indent="0" lvl="7" marL="0" marR="0" rtl="0" algn="r">
              <a:spcBef>
                <a:spcPts val="0"/>
              </a:spcBef>
              <a:buNone/>
              <a:defRPr b="1" sz="600">
                <a:solidFill>
                  <a:srgbClr val="000000"/>
                </a:solidFill>
                <a:latin typeface="Arial"/>
                <a:ea typeface="Arial"/>
                <a:cs typeface="Arial"/>
                <a:sym typeface="Arial"/>
              </a:defRPr>
            </a:lvl8pPr>
            <a:lvl9pPr indent="0" lvl="8" marL="0" marR="0" rtl="0" algn="r">
              <a:spcBef>
                <a:spcPts val="0"/>
              </a:spcBef>
              <a:buNone/>
              <a:defRPr b="1" sz="600">
                <a:solidFill>
                  <a:srgbClr val="000000"/>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727" name="Shape 727"/>
        <p:cNvGrpSpPr/>
        <p:nvPr/>
      </p:nvGrpSpPr>
      <p:grpSpPr>
        <a:xfrm>
          <a:off x="0" y="0"/>
          <a:ext cx="0" cy="0"/>
          <a:chOff x="0" y="0"/>
          <a:chExt cx="0" cy="0"/>
        </a:xfrm>
      </p:grpSpPr>
      <p:sp>
        <p:nvSpPr>
          <p:cNvPr id="728" name="Google Shape;728;p13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9" name="Google Shape;729;p13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0" name="Google Shape;730;p13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1" name="Google Shape;731;p13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13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3" name="Google Shape;733;p13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734" name="Google Shape;734;p13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35" name="Google Shape;735;p13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736" name="Shape 736"/>
        <p:cNvGrpSpPr/>
        <p:nvPr/>
      </p:nvGrpSpPr>
      <p:grpSpPr>
        <a:xfrm>
          <a:off x="0" y="0"/>
          <a:ext cx="0" cy="0"/>
          <a:chOff x="0" y="0"/>
          <a:chExt cx="0" cy="0"/>
        </a:xfrm>
      </p:grpSpPr>
      <p:sp>
        <p:nvSpPr>
          <p:cNvPr id="737" name="Google Shape;737;p1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38" name="Google Shape;738;p1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39" name="Google Shape;739;p13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0" name="Google Shape;740;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1" name="Google Shape;741;p13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42" name="Google Shape;742;p13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743" name="Google Shape;743;p13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744" name="Shape 744"/>
        <p:cNvGrpSpPr/>
        <p:nvPr/>
      </p:nvGrpSpPr>
      <p:grpSpPr>
        <a:xfrm>
          <a:off x="0" y="0"/>
          <a:ext cx="0" cy="0"/>
          <a:chOff x="0" y="0"/>
          <a:chExt cx="0" cy="0"/>
        </a:xfrm>
      </p:grpSpPr>
      <p:sp>
        <p:nvSpPr>
          <p:cNvPr id="745" name="Google Shape;745;p13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46" name="Google Shape;746;p13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747" name="Google Shape;747;p13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748" name="Google Shape;74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49" name="Google Shape;749;p13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0" name="Google Shape;750;p13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51" name="Google Shape;751;p13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752" name="Shape 752"/>
        <p:cNvGrpSpPr/>
        <p:nvPr/>
      </p:nvGrpSpPr>
      <p:grpSpPr>
        <a:xfrm>
          <a:off x="0" y="0"/>
          <a:ext cx="0" cy="0"/>
          <a:chOff x="0" y="0"/>
          <a:chExt cx="0" cy="0"/>
        </a:xfrm>
      </p:grpSpPr>
      <p:sp>
        <p:nvSpPr>
          <p:cNvPr id="753" name="Google Shape;753;p13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13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55" name="Google Shape;755;p13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756" name="Google Shape;756;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57" name="Google Shape;757;p13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758" name="Shape 758"/>
        <p:cNvGrpSpPr/>
        <p:nvPr/>
      </p:nvGrpSpPr>
      <p:grpSpPr>
        <a:xfrm>
          <a:off x="0" y="0"/>
          <a:ext cx="0" cy="0"/>
          <a:chOff x="0" y="0"/>
          <a:chExt cx="0" cy="0"/>
        </a:xfrm>
      </p:grpSpPr>
      <p:sp>
        <p:nvSpPr>
          <p:cNvPr id="759" name="Google Shape;759;p134"/>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0" name="Google Shape;760;p134"/>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1" name="Google Shape;761;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2" name="Google Shape;762;p134"/>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763" name="Shape 763"/>
        <p:cNvGrpSpPr/>
        <p:nvPr/>
      </p:nvGrpSpPr>
      <p:grpSpPr>
        <a:xfrm>
          <a:off x="0" y="0"/>
          <a:ext cx="0" cy="0"/>
          <a:chOff x="0" y="0"/>
          <a:chExt cx="0" cy="0"/>
        </a:xfrm>
      </p:grpSpPr>
      <p:sp>
        <p:nvSpPr>
          <p:cNvPr id="764" name="Google Shape;764;p135"/>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5"/>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766" name="Google Shape;766;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67" name="Google Shape;767;p135"/>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768" name="Shape 768"/>
        <p:cNvGrpSpPr/>
        <p:nvPr/>
      </p:nvGrpSpPr>
      <p:grpSpPr>
        <a:xfrm>
          <a:off x="0" y="0"/>
          <a:ext cx="0" cy="0"/>
          <a:chOff x="0" y="0"/>
          <a:chExt cx="0" cy="0"/>
        </a:xfrm>
      </p:grpSpPr>
      <p:sp>
        <p:nvSpPr>
          <p:cNvPr id="769" name="Google Shape;769;p136"/>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70" name="Google Shape;770;p136"/>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1" name="Google Shape;771;p136"/>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772" name="Google Shape;772;p1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773" name="Google Shape;773;p136"/>
          <p:cNvGrpSpPr/>
          <p:nvPr/>
        </p:nvGrpSpPr>
        <p:grpSpPr>
          <a:xfrm>
            <a:off x="6971838" y="-12"/>
            <a:ext cx="2174881" cy="1450030"/>
            <a:chOff x="6098378" y="5"/>
            <a:chExt cx="3045625" cy="2030570"/>
          </a:xfrm>
        </p:grpSpPr>
        <p:sp>
          <p:nvSpPr>
            <p:cNvPr id="774" name="Google Shape;774;p13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5" name="Google Shape;775;p136"/>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6" name="Google Shape;776;p136"/>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77" name="Google Shape;777;p136"/>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78" name="Google Shape;778;p136"/>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79" name="Google Shape;779;p13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80" name="Shape 780"/>
        <p:cNvGrpSpPr/>
        <p:nvPr/>
      </p:nvGrpSpPr>
      <p:grpSpPr>
        <a:xfrm>
          <a:off x="0" y="0"/>
          <a:ext cx="0" cy="0"/>
          <a:chOff x="0" y="0"/>
          <a:chExt cx="0" cy="0"/>
        </a:xfrm>
      </p:grpSpPr>
      <p:sp>
        <p:nvSpPr>
          <p:cNvPr id="781" name="Google Shape;781;p137"/>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2" name="Google Shape;782;p137"/>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3" name="Google Shape;783;p1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84" name="Google Shape;784;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85" name="Google Shape;785;p137"/>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86" name="Google Shape;786;p137"/>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87" name="Google Shape;787;p13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88" name="Shape 788"/>
        <p:cNvGrpSpPr/>
        <p:nvPr/>
      </p:nvGrpSpPr>
      <p:grpSpPr>
        <a:xfrm>
          <a:off x="0" y="0"/>
          <a:ext cx="0" cy="0"/>
          <a:chOff x="0" y="0"/>
          <a:chExt cx="0" cy="0"/>
        </a:xfrm>
      </p:grpSpPr>
      <p:sp>
        <p:nvSpPr>
          <p:cNvPr id="789" name="Google Shape;789;p138"/>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0" name="Google Shape;790;p138"/>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1" name="Google Shape;791;p1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792" name="Google Shape;792;p138"/>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93" name="Google Shape;793;p138"/>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94" name="Google Shape;794;p138"/>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95" name="Google Shape;795;p138"/>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6" name="Google Shape;796;p138"/>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7" name="Google Shape;797;p138"/>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98" name="Google Shape;798;p138"/>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99" name="Google Shape;799;p138"/>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800" name="Google Shape;800;p138"/>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de"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801" name="Google Shape;801;p138"/>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802" name="Google Shape;802;p138"/>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3" name="Google Shape;803;p138"/>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4" name="Google Shape;804;p138"/>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2900"/>
              <a:buNone/>
              <a:defRPr sz="2900">
                <a:solidFill>
                  <a:schemeClr val="lt1"/>
                </a:solidFill>
              </a:defRPr>
            </a:lvl1pPr>
            <a:lvl2pPr lvl="1" algn="ctr">
              <a:spcBef>
                <a:spcPts val="0"/>
              </a:spcBef>
              <a:spcAft>
                <a:spcPts val="0"/>
              </a:spcAft>
              <a:buClr>
                <a:schemeClr val="lt1"/>
              </a:buClr>
              <a:buSzPts val="2500"/>
              <a:buNone/>
              <a:defRPr sz="2500">
                <a:solidFill>
                  <a:schemeClr val="lt1"/>
                </a:solidFill>
              </a:defRPr>
            </a:lvl2pPr>
            <a:lvl3pPr lvl="2" algn="ctr">
              <a:spcBef>
                <a:spcPts val="0"/>
              </a:spcBef>
              <a:spcAft>
                <a:spcPts val="0"/>
              </a:spcAft>
              <a:buClr>
                <a:schemeClr val="lt1"/>
              </a:buClr>
              <a:buSzPts val="2500"/>
              <a:buNone/>
              <a:defRPr sz="2500">
                <a:solidFill>
                  <a:schemeClr val="lt1"/>
                </a:solidFill>
              </a:defRPr>
            </a:lvl3pPr>
            <a:lvl4pPr lvl="3" algn="ctr">
              <a:spcBef>
                <a:spcPts val="0"/>
              </a:spcBef>
              <a:spcAft>
                <a:spcPts val="0"/>
              </a:spcAft>
              <a:buClr>
                <a:schemeClr val="lt1"/>
              </a:buClr>
              <a:buSzPts val="2500"/>
              <a:buNone/>
              <a:defRPr sz="2500">
                <a:solidFill>
                  <a:schemeClr val="lt1"/>
                </a:solidFill>
              </a:defRPr>
            </a:lvl4pPr>
            <a:lvl5pPr lvl="4" algn="ctr">
              <a:spcBef>
                <a:spcPts val="0"/>
              </a:spcBef>
              <a:spcAft>
                <a:spcPts val="0"/>
              </a:spcAft>
              <a:buClr>
                <a:schemeClr val="lt1"/>
              </a:buClr>
              <a:buSzPts val="2500"/>
              <a:buNone/>
              <a:defRPr sz="2500">
                <a:solidFill>
                  <a:schemeClr val="lt1"/>
                </a:solidFill>
              </a:defRPr>
            </a:lvl5pPr>
            <a:lvl6pPr lvl="5" algn="ctr">
              <a:spcBef>
                <a:spcPts val="0"/>
              </a:spcBef>
              <a:spcAft>
                <a:spcPts val="0"/>
              </a:spcAft>
              <a:buClr>
                <a:schemeClr val="lt1"/>
              </a:buClr>
              <a:buSzPts val="2500"/>
              <a:buNone/>
              <a:defRPr sz="2500">
                <a:solidFill>
                  <a:schemeClr val="lt1"/>
                </a:solidFill>
              </a:defRPr>
            </a:lvl6pPr>
            <a:lvl7pPr lvl="6" algn="ctr">
              <a:spcBef>
                <a:spcPts val="0"/>
              </a:spcBef>
              <a:spcAft>
                <a:spcPts val="0"/>
              </a:spcAft>
              <a:buClr>
                <a:schemeClr val="lt1"/>
              </a:buClr>
              <a:buSzPts val="2500"/>
              <a:buNone/>
              <a:defRPr sz="2500">
                <a:solidFill>
                  <a:schemeClr val="lt1"/>
                </a:solidFill>
              </a:defRPr>
            </a:lvl7pPr>
            <a:lvl8pPr lvl="7" algn="ctr">
              <a:spcBef>
                <a:spcPts val="0"/>
              </a:spcBef>
              <a:spcAft>
                <a:spcPts val="0"/>
              </a:spcAft>
              <a:buClr>
                <a:schemeClr val="lt1"/>
              </a:buClr>
              <a:buSzPts val="2500"/>
              <a:buNone/>
              <a:defRPr sz="2500">
                <a:solidFill>
                  <a:schemeClr val="lt1"/>
                </a:solidFill>
              </a:defRPr>
            </a:lvl8pPr>
            <a:lvl9pPr lvl="8" algn="ctr">
              <a:spcBef>
                <a:spcPts val="0"/>
              </a:spcBef>
              <a:spcAft>
                <a:spcPts val="0"/>
              </a:spcAft>
              <a:buClr>
                <a:schemeClr val="lt1"/>
              </a:buClr>
              <a:buSzPts val="2500"/>
              <a:buNone/>
              <a:defRPr sz="2500">
                <a:solidFill>
                  <a:schemeClr val="lt1"/>
                </a:solidFill>
              </a:defRPr>
            </a:lvl9pPr>
          </a:lstStyle>
          <a:p/>
        </p:txBody>
      </p:sp>
      <p:sp>
        <p:nvSpPr>
          <p:cNvPr id="805" name="Google Shape;805;p138"/>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6" name="Google Shape;806;p138"/>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7" name="Google Shape;807;p138"/>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algn="ctr">
              <a:spcBef>
                <a:spcPts val="0"/>
              </a:spcBef>
              <a:spcAft>
                <a:spcPts val="0"/>
              </a:spcAft>
              <a:buClr>
                <a:schemeClr val="lt1"/>
              </a:buClr>
              <a:buSzPts val="1400"/>
              <a:buNone/>
              <a:defRPr sz="1400">
                <a:solidFill>
                  <a:schemeClr val="lt1"/>
                </a:solidFill>
              </a:defRPr>
            </a:lvl1pPr>
            <a:lvl2pPr lvl="1">
              <a:spcBef>
                <a:spcPts val="0"/>
              </a:spcBef>
              <a:spcAft>
                <a:spcPts val="0"/>
              </a:spcAft>
              <a:buClr>
                <a:schemeClr val="lt1"/>
              </a:buClr>
              <a:buSzPts val="1400"/>
              <a:buNone/>
              <a:defRPr>
                <a:solidFill>
                  <a:schemeClr val="lt1"/>
                </a:solidFill>
              </a:defRPr>
            </a:lvl2pPr>
            <a:lvl3pPr lvl="2">
              <a:spcBef>
                <a:spcPts val="0"/>
              </a:spcBef>
              <a:spcAft>
                <a:spcPts val="0"/>
              </a:spcAft>
              <a:buClr>
                <a:schemeClr val="lt1"/>
              </a:buClr>
              <a:buSzPts val="1400"/>
              <a:buNone/>
              <a:defRPr>
                <a:solidFill>
                  <a:schemeClr val="lt1"/>
                </a:solidFill>
              </a:defRPr>
            </a:lvl3pPr>
            <a:lvl4pPr lvl="3">
              <a:spcBef>
                <a:spcPts val="0"/>
              </a:spcBef>
              <a:spcAft>
                <a:spcPts val="0"/>
              </a:spcAft>
              <a:buClr>
                <a:schemeClr val="lt1"/>
              </a:buClr>
              <a:buSzPts val="1400"/>
              <a:buNone/>
              <a:defRPr>
                <a:solidFill>
                  <a:schemeClr val="lt1"/>
                </a:solidFill>
              </a:defRPr>
            </a:lvl4pPr>
            <a:lvl5pPr lvl="4">
              <a:spcBef>
                <a:spcPts val="0"/>
              </a:spcBef>
              <a:spcAft>
                <a:spcPts val="0"/>
              </a:spcAft>
              <a:buClr>
                <a:schemeClr val="lt1"/>
              </a:buClr>
              <a:buSzPts val="1400"/>
              <a:buNone/>
              <a:defRPr>
                <a:solidFill>
                  <a:schemeClr val="lt1"/>
                </a:solidFill>
              </a:defRPr>
            </a:lvl5pPr>
            <a:lvl6pPr lvl="5">
              <a:spcBef>
                <a:spcPts val="0"/>
              </a:spcBef>
              <a:spcAft>
                <a:spcPts val="0"/>
              </a:spcAft>
              <a:buClr>
                <a:schemeClr val="lt1"/>
              </a:buClr>
              <a:buSzPts val="1400"/>
              <a:buNone/>
              <a:defRPr>
                <a:solidFill>
                  <a:schemeClr val="lt1"/>
                </a:solidFill>
              </a:defRPr>
            </a:lvl6pPr>
            <a:lvl7pPr lvl="6">
              <a:spcBef>
                <a:spcPts val="0"/>
              </a:spcBef>
              <a:spcAft>
                <a:spcPts val="0"/>
              </a:spcAft>
              <a:buClr>
                <a:schemeClr val="lt1"/>
              </a:buClr>
              <a:buSzPts val="1400"/>
              <a:buNone/>
              <a:defRPr>
                <a:solidFill>
                  <a:schemeClr val="lt1"/>
                </a:solidFill>
              </a:defRPr>
            </a:lvl7pPr>
            <a:lvl8pPr lvl="7">
              <a:spcBef>
                <a:spcPts val="0"/>
              </a:spcBef>
              <a:spcAft>
                <a:spcPts val="0"/>
              </a:spcAft>
              <a:buClr>
                <a:schemeClr val="lt1"/>
              </a:buClr>
              <a:buSzPts val="1400"/>
              <a:buNone/>
              <a:defRPr>
                <a:solidFill>
                  <a:schemeClr val="lt1"/>
                </a:solidFill>
              </a:defRPr>
            </a:lvl8pPr>
            <a:lvl9pPr lvl="8">
              <a:spcBef>
                <a:spcPts val="0"/>
              </a:spcBef>
              <a:spcAft>
                <a:spcPts val="0"/>
              </a:spcAft>
              <a:buClr>
                <a:schemeClr val="lt1"/>
              </a:buClr>
              <a:buSzPts val="1400"/>
              <a:buNone/>
              <a:defRPr>
                <a:solidFill>
                  <a:schemeClr val="lt1"/>
                </a:solidFill>
              </a:defRPr>
            </a:lvl9pPr>
          </a:lstStyle>
          <a:p/>
        </p:txBody>
      </p:sp>
      <p:sp>
        <p:nvSpPr>
          <p:cNvPr id="808" name="Google Shape;808;p138"/>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809" name="Shape 809"/>
        <p:cNvGrpSpPr/>
        <p:nvPr/>
      </p:nvGrpSpPr>
      <p:grpSpPr>
        <a:xfrm>
          <a:off x="0" y="0"/>
          <a:ext cx="0" cy="0"/>
          <a:chOff x="0" y="0"/>
          <a:chExt cx="0" cy="0"/>
        </a:xfrm>
      </p:grpSpPr>
      <p:sp>
        <p:nvSpPr>
          <p:cNvPr id="810" name="Google Shape;810;p13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811" name="Google Shape;811;p1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2" name="Google Shape;812;p13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813" name="Shape 813"/>
        <p:cNvGrpSpPr/>
        <p:nvPr/>
      </p:nvGrpSpPr>
      <p:grpSpPr>
        <a:xfrm>
          <a:off x="0" y="0"/>
          <a:ext cx="0" cy="0"/>
          <a:chOff x="0" y="0"/>
          <a:chExt cx="0" cy="0"/>
        </a:xfrm>
      </p:grpSpPr>
      <p:sp>
        <p:nvSpPr>
          <p:cNvPr id="814" name="Google Shape;814;p14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5" name="Google Shape;815;p140"/>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816" name="Google Shape;816;p140"/>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817" name="Google Shape;817;p140"/>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18" name="Google Shape;818;p1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19" name="Google Shape;819;p14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20" name="Google Shape;820;p140"/>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1" name="Shape 821"/>
        <p:cNvGrpSpPr/>
        <p:nvPr/>
      </p:nvGrpSpPr>
      <p:grpSpPr>
        <a:xfrm>
          <a:off x="0" y="0"/>
          <a:ext cx="0" cy="0"/>
          <a:chOff x="0" y="0"/>
          <a:chExt cx="0" cy="0"/>
        </a:xfrm>
      </p:grpSpPr>
      <p:grpSp>
        <p:nvGrpSpPr>
          <p:cNvPr id="822" name="Google Shape;822;p141"/>
          <p:cNvGrpSpPr/>
          <p:nvPr/>
        </p:nvGrpSpPr>
        <p:grpSpPr>
          <a:xfrm>
            <a:off x="6098378" y="5"/>
            <a:ext cx="3045625" cy="2030570"/>
            <a:chOff x="6098378" y="5"/>
            <a:chExt cx="3045625" cy="2030570"/>
          </a:xfrm>
        </p:grpSpPr>
        <p:sp>
          <p:nvSpPr>
            <p:cNvPr id="823" name="Google Shape;823;p141"/>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4" name="Google Shape;824;p141"/>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5" name="Google Shape;825;p141"/>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6" name="Google Shape;826;p141"/>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27" name="Google Shape;827;p141"/>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28" name="Google Shape;828;p141"/>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829" name="Google Shape;829;p1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30" name="Google Shape;830;p141"/>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831" name="Shape 831"/>
        <p:cNvGrpSpPr/>
        <p:nvPr/>
      </p:nvGrpSpPr>
      <p:grpSpPr>
        <a:xfrm>
          <a:off x="0" y="0"/>
          <a:ext cx="0" cy="0"/>
          <a:chOff x="0" y="0"/>
          <a:chExt cx="0" cy="0"/>
        </a:xfrm>
      </p:grpSpPr>
      <p:sp>
        <p:nvSpPr>
          <p:cNvPr id="832" name="Google Shape;832;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833" name="Shape 833"/>
        <p:cNvGrpSpPr/>
        <p:nvPr/>
      </p:nvGrpSpPr>
      <p:grpSpPr>
        <a:xfrm>
          <a:off x="0" y="0"/>
          <a:ext cx="0" cy="0"/>
          <a:chOff x="0" y="0"/>
          <a:chExt cx="0" cy="0"/>
        </a:xfrm>
      </p:grpSpPr>
      <p:sp>
        <p:nvSpPr>
          <p:cNvPr id="834" name="Google Shape;834;p14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5" name="Google Shape;835;p14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6" name="Google Shape;836;p14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7" name="Google Shape;837;p14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8" name="Google Shape;838;p14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9" name="Google Shape;839;p14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840" name="Google Shape;840;p14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841" name="Google Shape;841;p143"/>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842" name="Google Shape;842;p143"/>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843" name="Shape 843"/>
        <p:cNvGrpSpPr/>
        <p:nvPr/>
      </p:nvGrpSpPr>
      <p:grpSpPr>
        <a:xfrm>
          <a:off x="0" y="0"/>
          <a:ext cx="0" cy="0"/>
          <a:chOff x="0" y="0"/>
          <a:chExt cx="0" cy="0"/>
        </a:xfrm>
      </p:grpSpPr>
      <p:sp>
        <p:nvSpPr>
          <p:cNvPr id="844" name="Google Shape;844;p144"/>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845" name="Google Shape;845;p1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846" name="Shape 846"/>
        <p:cNvGrpSpPr/>
        <p:nvPr/>
      </p:nvGrpSpPr>
      <p:grpSpPr>
        <a:xfrm>
          <a:off x="0" y="0"/>
          <a:ext cx="0" cy="0"/>
          <a:chOff x="0" y="0"/>
          <a:chExt cx="0" cy="0"/>
        </a:xfrm>
      </p:grpSpPr>
      <p:sp>
        <p:nvSpPr>
          <p:cNvPr id="847" name="Google Shape;847;p14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848" name="Google Shape;848;p14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sp>
        <p:nvSpPr>
          <p:cNvPr id="849" name="Google Shape;849;p14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algn="l">
              <a:lnSpc>
                <a:spcPct val="90000"/>
              </a:lnSpc>
              <a:spcBef>
                <a:spcPts val="0"/>
              </a:spcBef>
              <a:spcAft>
                <a:spcPts val="0"/>
              </a:spcAft>
              <a:buClr>
                <a:schemeClr val="lt1"/>
              </a:buClr>
              <a:buSzPts val="3000"/>
              <a:buNone/>
              <a:defRPr i="0" sz="3000" u="none" cap="none" strike="noStrike">
                <a:solidFill>
                  <a:schemeClr val="lt1"/>
                </a:solidFill>
              </a:defRPr>
            </a:lvl1pPr>
            <a:lvl2pPr lvl="1" algn="l">
              <a:lnSpc>
                <a:spcPct val="100000"/>
              </a:lnSpc>
              <a:spcBef>
                <a:spcPts val="0"/>
              </a:spcBef>
              <a:spcAft>
                <a:spcPts val="0"/>
              </a:spcAft>
              <a:buSzPts val="1100"/>
              <a:buNone/>
              <a:defRPr sz="1400"/>
            </a:lvl2pPr>
            <a:lvl3pPr lvl="2" algn="l">
              <a:lnSpc>
                <a:spcPct val="100000"/>
              </a:lnSpc>
              <a:spcBef>
                <a:spcPts val="0"/>
              </a:spcBef>
              <a:spcAft>
                <a:spcPts val="0"/>
              </a:spcAft>
              <a:buSzPts val="1100"/>
              <a:buNone/>
              <a:defRPr sz="1400"/>
            </a:lvl3pPr>
            <a:lvl4pPr lvl="3" algn="l">
              <a:lnSpc>
                <a:spcPct val="100000"/>
              </a:lnSpc>
              <a:spcBef>
                <a:spcPts val="0"/>
              </a:spcBef>
              <a:spcAft>
                <a:spcPts val="0"/>
              </a:spcAft>
              <a:buSzPts val="1100"/>
              <a:buNone/>
              <a:defRPr sz="1400"/>
            </a:lvl4pPr>
            <a:lvl5pPr lvl="4" algn="l">
              <a:lnSpc>
                <a:spcPct val="100000"/>
              </a:lnSpc>
              <a:spcBef>
                <a:spcPts val="0"/>
              </a:spcBef>
              <a:spcAft>
                <a:spcPts val="0"/>
              </a:spcAft>
              <a:buSzPts val="1100"/>
              <a:buNone/>
              <a:defRPr sz="1400"/>
            </a:lvl5pPr>
            <a:lvl6pPr lvl="5" algn="l">
              <a:lnSpc>
                <a:spcPct val="100000"/>
              </a:lnSpc>
              <a:spcBef>
                <a:spcPts val="0"/>
              </a:spcBef>
              <a:spcAft>
                <a:spcPts val="0"/>
              </a:spcAft>
              <a:buSzPts val="1100"/>
              <a:buNone/>
              <a:defRPr sz="1400"/>
            </a:lvl6pPr>
            <a:lvl7pPr lvl="6" algn="l">
              <a:lnSpc>
                <a:spcPct val="100000"/>
              </a:lnSpc>
              <a:spcBef>
                <a:spcPts val="0"/>
              </a:spcBef>
              <a:spcAft>
                <a:spcPts val="0"/>
              </a:spcAft>
              <a:buSzPts val="1100"/>
              <a:buNone/>
              <a:defRPr sz="1400"/>
            </a:lvl7pPr>
            <a:lvl8pPr lvl="7" algn="l">
              <a:lnSpc>
                <a:spcPct val="100000"/>
              </a:lnSpc>
              <a:spcBef>
                <a:spcPts val="0"/>
              </a:spcBef>
              <a:spcAft>
                <a:spcPts val="0"/>
              </a:spcAft>
              <a:buSzPts val="1100"/>
              <a:buNone/>
              <a:defRPr sz="1400"/>
            </a:lvl8pPr>
            <a:lvl9pPr lvl="8" algn="l">
              <a:lnSpc>
                <a:spcPct val="100000"/>
              </a:lnSpc>
              <a:spcBef>
                <a:spcPts val="0"/>
              </a:spcBef>
              <a:spcAft>
                <a:spcPts val="0"/>
              </a:spcAft>
              <a:buSzPts val="1100"/>
              <a:buNone/>
              <a:defRPr sz="1400"/>
            </a:lvl9pPr>
          </a:lstStyle>
          <a:p/>
        </p:txBody>
      </p:sp>
      <p:sp>
        <p:nvSpPr>
          <p:cNvPr id="850" name="Google Shape;850;p145"/>
          <p:cNvSpPr/>
          <p:nvPr>
            <p:ph idx="2" type="pic"/>
          </p:nvPr>
        </p:nvSpPr>
        <p:spPr>
          <a:xfrm>
            <a:off x="-5" y="-37"/>
            <a:ext cx="2786400" cy="1025700"/>
          </a:xfrm>
          <a:prstGeom prst="rect">
            <a:avLst/>
          </a:prstGeom>
          <a:noFill/>
          <a:ln>
            <a:noFill/>
          </a:ln>
        </p:spPr>
      </p:sp>
      <p:sp>
        <p:nvSpPr>
          <p:cNvPr id="851" name="Google Shape;851;p145"/>
          <p:cNvSpPr/>
          <p:nvPr>
            <p:ph idx="3" type="pic"/>
          </p:nvPr>
        </p:nvSpPr>
        <p:spPr>
          <a:xfrm>
            <a:off x="5465475" y="1135388"/>
            <a:ext cx="3483900" cy="2273700"/>
          </a:xfrm>
          <a:prstGeom prst="rect">
            <a:avLst/>
          </a:prstGeom>
          <a:noFill/>
          <a:ln>
            <a:noFill/>
          </a:ln>
        </p:spPr>
      </p:sp>
      <p:sp>
        <p:nvSpPr>
          <p:cNvPr id="852" name="Google Shape;852;p14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algn="ctr">
              <a:lnSpc>
                <a:spcPct val="150000"/>
              </a:lnSpc>
              <a:spcBef>
                <a:spcPts val="0"/>
              </a:spcBef>
              <a:spcAft>
                <a:spcPts val="0"/>
              </a:spcAft>
              <a:buSzPts val="1100"/>
              <a:buNone/>
              <a:defRPr sz="1100"/>
            </a:lvl1pPr>
            <a:lvl2pPr lvl="1" algn="ctr">
              <a:lnSpc>
                <a:spcPct val="150000"/>
              </a:lnSpc>
              <a:spcBef>
                <a:spcPts val="0"/>
              </a:spcBef>
              <a:spcAft>
                <a:spcPts val="0"/>
              </a:spcAft>
              <a:buSzPts val="700"/>
              <a:buNone/>
              <a:defRPr sz="700"/>
            </a:lvl2pPr>
            <a:lvl3pPr lvl="2" algn="ctr">
              <a:lnSpc>
                <a:spcPct val="150000"/>
              </a:lnSpc>
              <a:spcBef>
                <a:spcPts val="0"/>
              </a:spcBef>
              <a:spcAft>
                <a:spcPts val="0"/>
              </a:spcAft>
              <a:buSzPts val="700"/>
              <a:buNone/>
              <a:defRPr sz="700"/>
            </a:lvl3pPr>
            <a:lvl4pPr lvl="3" algn="ctr">
              <a:lnSpc>
                <a:spcPct val="150000"/>
              </a:lnSpc>
              <a:spcBef>
                <a:spcPts val="0"/>
              </a:spcBef>
              <a:spcAft>
                <a:spcPts val="0"/>
              </a:spcAft>
              <a:buSzPts val="700"/>
              <a:buNone/>
              <a:defRPr sz="700"/>
            </a:lvl4pPr>
            <a:lvl5pPr lvl="4" algn="ctr">
              <a:lnSpc>
                <a:spcPct val="150000"/>
              </a:lnSpc>
              <a:spcBef>
                <a:spcPts val="0"/>
              </a:spcBef>
              <a:spcAft>
                <a:spcPts val="0"/>
              </a:spcAft>
              <a:buSzPts val="700"/>
              <a:buNone/>
              <a:defRPr sz="700"/>
            </a:lvl5pPr>
            <a:lvl6pPr lvl="5" algn="ctr">
              <a:lnSpc>
                <a:spcPct val="150000"/>
              </a:lnSpc>
              <a:spcBef>
                <a:spcPts val="0"/>
              </a:spcBef>
              <a:spcAft>
                <a:spcPts val="0"/>
              </a:spcAft>
              <a:buSzPts val="700"/>
              <a:buNone/>
              <a:defRPr sz="700"/>
            </a:lvl6pPr>
            <a:lvl7pPr lvl="6" algn="ctr">
              <a:lnSpc>
                <a:spcPct val="150000"/>
              </a:lnSpc>
              <a:spcBef>
                <a:spcPts val="0"/>
              </a:spcBef>
              <a:spcAft>
                <a:spcPts val="0"/>
              </a:spcAft>
              <a:buSzPts val="700"/>
              <a:buNone/>
              <a:defRPr sz="700"/>
            </a:lvl7pPr>
            <a:lvl8pPr lvl="7" algn="ctr">
              <a:lnSpc>
                <a:spcPct val="150000"/>
              </a:lnSpc>
              <a:spcBef>
                <a:spcPts val="0"/>
              </a:spcBef>
              <a:spcAft>
                <a:spcPts val="0"/>
              </a:spcAft>
              <a:buSzPts val="700"/>
              <a:buNone/>
              <a:defRPr sz="700"/>
            </a:lvl8pPr>
            <a:lvl9pPr lvl="8" algn="ctr">
              <a:lnSpc>
                <a:spcPct val="115000"/>
              </a:lnSpc>
              <a:spcBef>
                <a:spcPts val="0"/>
              </a:spcBef>
              <a:spcAft>
                <a:spcPts val="1600"/>
              </a:spcAft>
              <a:buSzPts val="700"/>
              <a:buNone/>
              <a:defRPr sz="700"/>
            </a:lvl9pPr>
          </a:lstStyle>
          <a:p/>
        </p:txBody>
      </p:sp>
      <p:sp>
        <p:nvSpPr>
          <p:cNvPr id="853" name="Google Shape;853;p14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854" name="Google Shape;854;p14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855" name="Google Shape;855;p1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856" name="Shape 856"/>
        <p:cNvGrpSpPr/>
        <p:nvPr/>
      </p:nvGrpSpPr>
      <p:grpSpPr>
        <a:xfrm>
          <a:off x="0" y="0"/>
          <a:ext cx="0" cy="0"/>
          <a:chOff x="0" y="0"/>
          <a:chExt cx="0" cy="0"/>
        </a:xfrm>
      </p:grpSpPr>
      <p:sp>
        <p:nvSpPr>
          <p:cNvPr id="857" name="Google Shape;857;p146"/>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algn="ctr">
              <a:lnSpc>
                <a:spcPct val="90000"/>
              </a:lnSpc>
              <a:spcBef>
                <a:spcPts val="0"/>
              </a:spcBef>
              <a:spcAft>
                <a:spcPts val="0"/>
              </a:spcAft>
              <a:buSzPts val="3300"/>
              <a:buFont typeface="Century Gothic"/>
              <a:buNone/>
              <a:defRPr b="0" sz="3300"/>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pic>
        <p:nvPicPr>
          <p:cNvPr id="858" name="Google Shape;858;p146"/>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859" name="Google Shape;859;p14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860" name="Shape 860"/>
        <p:cNvGrpSpPr/>
        <p:nvPr/>
      </p:nvGrpSpPr>
      <p:grpSpPr>
        <a:xfrm>
          <a:off x="0" y="0"/>
          <a:ext cx="0" cy="0"/>
          <a:chOff x="0" y="0"/>
          <a:chExt cx="0" cy="0"/>
        </a:xfrm>
      </p:grpSpPr>
      <p:sp>
        <p:nvSpPr>
          <p:cNvPr id="861" name="Google Shape;861;p147"/>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algn="l">
              <a:lnSpc>
                <a:spcPct val="100000"/>
              </a:lnSpc>
              <a:spcBef>
                <a:spcPts val="0"/>
              </a:spcBef>
              <a:spcAft>
                <a:spcPts val="0"/>
              </a:spcAft>
              <a:buSzPts val="1100"/>
              <a:buFont typeface="Arial"/>
              <a:buNone/>
              <a:defRPr sz="1400"/>
            </a:lvl2pPr>
            <a:lvl3pPr lvl="2" algn="l">
              <a:lnSpc>
                <a:spcPct val="100000"/>
              </a:lnSpc>
              <a:spcBef>
                <a:spcPts val="0"/>
              </a:spcBef>
              <a:spcAft>
                <a:spcPts val="0"/>
              </a:spcAft>
              <a:buSzPts val="1100"/>
              <a:buFont typeface="Arial"/>
              <a:buNone/>
              <a:defRPr sz="1400"/>
            </a:lvl3pPr>
            <a:lvl4pPr lvl="3" algn="l">
              <a:lnSpc>
                <a:spcPct val="100000"/>
              </a:lnSpc>
              <a:spcBef>
                <a:spcPts val="0"/>
              </a:spcBef>
              <a:spcAft>
                <a:spcPts val="0"/>
              </a:spcAft>
              <a:buSzPts val="1100"/>
              <a:buFont typeface="Arial"/>
              <a:buNone/>
              <a:defRPr sz="1400"/>
            </a:lvl4pPr>
            <a:lvl5pPr lvl="4" algn="l">
              <a:lnSpc>
                <a:spcPct val="100000"/>
              </a:lnSpc>
              <a:spcBef>
                <a:spcPts val="0"/>
              </a:spcBef>
              <a:spcAft>
                <a:spcPts val="0"/>
              </a:spcAft>
              <a:buSzPts val="1100"/>
              <a:buFont typeface="Arial"/>
              <a:buNone/>
              <a:defRPr sz="1400"/>
            </a:lvl5pPr>
            <a:lvl6pPr lvl="5" algn="l">
              <a:lnSpc>
                <a:spcPct val="100000"/>
              </a:lnSpc>
              <a:spcBef>
                <a:spcPts val="0"/>
              </a:spcBef>
              <a:spcAft>
                <a:spcPts val="0"/>
              </a:spcAft>
              <a:buSzPts val="1100"/>
              <a:buFont typeface="Arial"/>
              <a:buNone/>
              <a:defRPr sz="1400"/>
            </a:lvl6pPr>
            <a:lvl7pPr lvl="6" algn="l">
              <a:lnSpc>
                <a:spcPct val="100000"/>
              </a:lnSpc>
              <a:spcBef>
                <a:spcPts val="0"/>
              </a:spcBef>
              <a:spcAft>
                <a:spcPts val="0"/>
              </a:spcAft>
              <a:buSzPts val="1100"/>
              <a:buFont typeface="Arial"/>
              <a:buNone/>
              <a:defRPr sz="1400"/>
            </a:lvl7pPr>
            <a:lvl8pPr lvl="7" algn="l">
              <a:lnSpc>
                <a:spcPct val="100000"/>
              </a:lnSpc>
              <a:spcBef>
                <a:spcPts val="0"/>
              </a:spcBef>
              <a:spcAft>
                <a:spcPts val="0"/>
              </a:spcAft>
              <a:buSzPts val="1100"/>
              <a:buFont typeface="Arial"/>
              <a:buNone/>
              <a:defRPr sz="1400"/>
            </a:lvl8pPr>
            <a:lvl9pPr lvl="8" algn="l">
              <a:lnSpc>
                <a:spcPct val="100000"/>
              </a:lnSpc>
              <a:spcBef>
                <a:spcPts val="0"/>
              </a:spcBef>
              <a:spcAft>
                <a:spcPts val="0"/>
              </a:spcAft>
              <a:buSzPts val="1100"/>
              <a:buFont typeface="Arial"/>
              <a:buNone/>
              <a:defRPr sz="1400"/>
            </a:lvl9pPr>
          </a:lstStyle>
          <a:p/>
        </p:txBody>
      </p:sp>
      <p:sp>
        <p:nvSpPr>
          <p:cNvPr id="862" name="Google Shape;862;p147"/>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863" name="Google Shape;863;p147"/>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64" name="Google Shape;864;p147"/>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865" name="Google Shape;865;p14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id="866" name="Google Shape;866;p147"/>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867" name="Shape 867"/>
        <p:cNvGrpSpPr/>
        <p:nvPr/>
      </p:nvGrpSpPr>
      <p:grpSpPr>
        <a:xfrm>
          <a:off x="0" y="0"/>
          <a:ext cx="0" cy="0"/>
          <a:chOff x="0" y="0"/>
          <a:chExt cx="0" cy="0"/>
        </a:xfrm>
      </p:grpSpPr>
      <p:sp>
        <p:nvSpPr>
          <p:cNvPr id="868" name="Google Shape;868;p148"/>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869" name="Google Shape;869;p148"/>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870" name="Google Shape;870;p14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871" name="Shape 871"/>
        <p:cNvGrpSpPr/>
        <p:nvPr/>
      </p:nvGrpSpPr>
      <p:grpSpPr>
        <a:xfrm>
          <a:off x="0" y="0"/>
          <a:ext cx="0" cy="0"/>
          <a:chOff x="0" y="0"/>
          <a:chExt cx="0" cy="0"/>
        </a:xfrm>
      </p:grpSpPr>
      <p:grpSp>
        <p:nvGrpSpPr>
          <p:cNvPr id="872" name="Google Shape;872;p149"/>
          <p:cNvGrpSpPr/>
          <p:nvPr/>
        </p:nvGrpSpPr>
        <p:grpSpPr>
          <a:xfrm>
            <a:off x="6098378" y="5"/>
            <a:ext cx="3045625" cy="2030570"/>
            <a:chOff x="6098378" y="5"/>
            <a:chExt cx="3045625" cy="2030570"/>
          </a:xfrm>
        </p:grpSpPr>
        <p:sp>
          <p:nvSpPr>
            <p:cNvPr id="873" name="Google Shape;873;p1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4" name="Google Shape;874;p1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5" name="Google Shape;875;p1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6" name="Google Shape;876;p1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77" name="Google Shape;877;p1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78" name="Google Shape;878;p1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79" name="Google Shape;879;p1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80" name="Google Shape;880;p1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81" name="Shape 881"/>
        <p:cNvGrpSpPr/>
        <p:nvPr/>
      </p:nvGrpSpPr>
      <p:grpSpPr>
        <a:xfrm>
          <a:off x="0" y="0"/>
          <a:ext cx="0" cy="0"/>
          <a:chOff x="0" y="0"/>
          <a:chExt cx="0" cy="0"/>
        </a:xfrm>
      </p:grpSpPr>
      <p:sp>
        <p:nvSpPr>
          <p:cNvPr id="882" name="Google Shape;882;p150"/>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83" name="Google Shape;883;p150"/>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884" name="Google Shape;884;p1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885" name="Google Shape;885;p150"/>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86" name="Google Shape;886;p150"/>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87" name="Google Shape;887;p150"/>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de"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88" name="Google Shape;888;p150"/>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89" name="Shape 889"/>
        <p:cNvGrpSpPr/>
        <p:nvPr/>
      </p:nvGrpSpPr>
      <p:grpSpPr>
        <a:xfrm>
          <a:off x="0" y="0"/>
          <a:ext cx="0" cy="0"/>
          <a:chOff x="0" y="0"/>
          <a:chExt cx="0" cy="0"/>
        </a:xfrm>
      </p:grpSpPr>
      <p:sp>
        <p:nvSpPr>
          <p:cNvPr id="890" name="Google Shape;890;p151"/>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1" name="Google Shape;891;p151"/>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92" name="Google Shape;892;p151"/>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93" name="Google Shape;893;p151"/>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94" name="Google Shape;894;p15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895" name="Google Shape;895;p15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96" name="Shape 896"/>
        <p:cNvGrpSpPr/>
        <p:nvPr/>
      </p:nvGrpSpPr>
      <p:grpSpPr>
        <a:xfrm>
          <a:off x="0" y="0"/>
          <a:ext cx="0" cy="0"/>
          <a:chOff x="0" y="0"/>
          <a:chExt cx="0" cy="0"/>
        </a:xfrm>
      </p:grpSpPr>
      <p:sp>
        <p:nvSpPr>
          <p:cNvPr id="897" name="Google Shape;897;p15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98" name="Google Shape;898;p15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99" name="Google Shape;899;p152"/>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900" name="Google Shape;900;p152"/>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901" name="Google Shape;901;p152"/>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902" name="Google Shape;902;p15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903" name="Google Shape;903;p15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59" name="Google Shape;159;p27"/>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160" name="Shape 160"/>
        <p:cNvGrpSpPr/>
        <p:nvPr/>
      </p:nvGrpSpPr>
      <p:grpSpPr>
        <a:xfrm>
          <a:off x="0" y="0"/>
          <a:ext cx="0" cy="0"/>
          <a:chOff x="0" y="0"/>
          <a:chExt cx="0" cy="0"/>
        </a:xfrm>
      </p:grpSpPr>
      <p:pic>
        <p:nvPicPr>
          <p:cNvPr id="161" name="Google Shape;161;p28"/>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162" name="Google Shape;162;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163" name="Shape 163"/>
        <p:cNvGrpSpPr/>
        <p:nvPr/>
      </p:nvGrpSpPr>
      <p:grpSpPr>
        <a:xfrm>
          <a:off x="0" y="0"/>
          <a:ext cx="0" cy="0"/>
          <a:chOff x="0" y="0"/>
          <a:chExt cx="0" cy="0"/>
        </a:xfrm>
      </p:grpSpPr>
      <p:pic>
        <p:nvPicPr>
          <p:cNvPr id="164" name="Google Shape;164;p29"/>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65" name="Google Shape;165;p29"/>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166" name="Shape 166"/>
        <p:cNvGrpSpPr/>
        <p:nvPr/>
      </p:nvGrpSpPr>
      <p:grpSpPr>
        <a:xfrm>
          <a:off x="0" y="0"/>
          <a:ext cx="0" cy="0"/>
          <a:chOff x="0" y="0"/>
          <a:chExt cx="0" cy="0"/>
        </a:xfrm>
      </p:grpSpPr>
      <p:sp>
        <p:nvSpPr>
          <p:cNvPr id="167" name="Google Shape;167;p30"/>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168" name="Google Shape;168;p30"/>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169" name="Google Shape;169;p30"/>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170" name="Shape 170"/>
        <p:cNvGrpSpPr/>
        <p:nvPr/>
      </p:nvGrpSpPr>
      <p:grpSpPr>
        <a:xfrm>
          <a:off x="0" y="0"/>
          <a:ext cx="0" cy="0"/>
          <a:chOff x="0" y="0"/>
          <a:chExt cx="0" cy="0"/>
        </a:xfrm>
      </p:grpSpPr>
      <p:sp>
        <p:nvSpPr>
          <p:cNvPr id="171" name="Google Shape;171;p31"/>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172" name="Google Shape;172;p31"/>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cxnSp>
        <p:nvCxnSpPr>
          <p:cNvPr id="173" name="Google Shape;173;p31"/>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174" name="Google Shape;174;p31"/>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175" name="Shape 175"/>
        <p:cNvGrpSpPr/>
        <p:nvPr/>
      </p:nvGrpSpPr>
      <p:grpSpPr>
        <a:xfrm>
          <a:off x="0" y="0"/>
          <a:ext cx="0" cy="0"/>
          <a:chOff x="0" y="0"/>
          <a:chExt cx="0" cy="0"/>
        </a:xfrm>
      </p:grpSpPr>
      <p:sp>
        <p:nvSpPr>
          <p:cNvPr id="176" name="Google Shape;176;p32"/>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177" name="Shape 177"/>
        <p:cNvGrpSpPr/>
        <p:nvPr/>
      </p:nvGrpSpPr>
      <p:grpSpPr>
        <a:xfrm>
          <a:off x="0" y="0"/>
          <a:ext cx="0" cy="0"/>
          <a:chOff x="0" y="0"/>
          <a:chExt cx="0" cy="0"/>
        </a:xfrm>
      </p:grpSpPr>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178" name="Shape 178"/>
        <p:cNvGrpSpPr/>
        <p:nvPr/>
      </p:nvGrpSpPr>
      <p:grpSpPr>
        <a:xfrm>
          <a:off x="0" y="0"/>
          <a:ext cx="0" cy="0"/>
          <a:chOff x="0" y="0"/>
          <a:chExt cx="0" cy="0"/>
        </a:xfrm>
      </p:grpSpPr>
      <p:sp>
        <p:nvSpPr>
          <p:cNvPr id="179" name="Google Shape;179;p34"/>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180" name="Google Shape;180;p34"/>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181" name="Google Shape;181;p34"/>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cxnSp>
        <p:nvCxnSpPr>
          <p:cNvPr id="182" name="Google Shape;182;p34"/>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183" name="Google Shape;183;p34"/>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184" name="Google Shape;184;p34"/>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185" name="Shape 185"/>
        <p:cNvGrpSpPr/>
        <p:nvPr/>
      </p:nvGrpSpPr>
      <p:grpSpPr>
        <a:xfrm>
          <a:off x="0" y="0"/>
          <a:ext cx="0" cy="0"/>
          <a:chOff x="0" y="0"/>
          <a:chExt cx="0" cy="0"/>
        </a:xfrm>
      </p:grpSpPr>
      <p:sp>
        <p:nvSpPr>
          <p:cNvPr id="186" name="Google Shape;186;p35"/>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de"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187" name="Google Shape;187;p35"/>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de"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de" sz="1700" u="none" cap="none" strike="noStrike">
                <a:solidFill>
                  <a:srgbClr val="FFFFFF"/>
                </a:solidFill>
                <a:latin typeface="Century Gothic"/>
                <a:ea typeface="Century Gothic"/>
                <a:cs typeface="Century Gothic"/>
                <a:sym typeface="Century Gothic"/>
              </a:rPr>
              <a:t>Executive Director</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Linux Foundation Energy</a:t>
            </a:r>
            <a:br>
              <a:rPr b="0" i="0" lang="de" sz="1700" u="none" cap="none" strike="noStrike">
                <a:solidFill>
                  <a:srgbClr val="FFFFFF"/>
                </a:solidFill>
                <a:latin typeface="Century Gothic"/>
                <a:ea typeface="Century Gothic"/>
                <a:cs typeface="Century Gothic"/>
                <a:sym typeface="Century Gothic"/>
              </a:rPr>
            </a:br>
            <a:r>
              <a:rPr b="0" i="0" lang="de"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188" name="Google Shape;188;p35"/>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Our Website: </a:t>
            </a:r>
            <a:r>
              <a:rPr b="0" i="0" lang="de"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de"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Membership:</a:t>
            </a:r>
            <a:r>
              <a:rPr lang="de" sz="1500" u="sng">
                <a:solidFill>
                  <a:srgbClr val="FFFFFF"/>
                </a:solidFill>
                <a:latin typeface="Century Gothic"/>
                <a:ea typeface="Century Gothic"/>
                <a:cs typeface="Century Gothic"/>
                <a:sym typeface="Century Gothic"/>
              </a:rPr>
              <a:t> </a:t>
            </a:r>
            <a:r>
              <a:rPr lang="de"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de"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de" sz="1500" u="none" cap="none" strike="noStrike">
                <a:solidFill>
                  <a:srgbClr val="FFFFFF"/>
                </a:solidFill>
                <a:latin typeface="Century Gothic"/>
                <a:ea typeface="Century Gothic"/>
                <a:cs typeface="Century Gothic"/>
                <a:sym typeface="Century Gothic"/>
              </a:rPr>
              <a:t>Mailing Lists: </a:t>
            </a:r>
            <a:r>
              <a:rPr b="0" i="0" lang="de"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de" sz="1500">
                <a:solidFill>
                  <a:srgbClr val="FFFFFF"/>
                </a:solidFill>
                <a:latin typeface="Century Gothic"/>
                <a:ea typeface="Century Gothic"/>
                <a:cs typeface="Century Gothic"/>
                <a:sym typeface="Century Gothic"/>
              </a:rPr>
              <a:t>Our Wiki: </a:t>
            </a:r>
            <a:r>
              <a:rPr lang="de"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189" name="Google Shape;189;p35"/>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190" name="Shape 190"/>
        <p:cNvGrpSpPr/>
        <p:nvPr/>
      </p:nvGrpSpPr>
      <p:grpSpPr>
        <a:xfrm>
          <a:off x="0" y="0"/>
          <a:ext cx="0" cy="0"/>
          <a:chOff x="0" y="0"/>
          <a:chExt cx="0" cy="0"/>
        </a:xfrm>
      </p:grpSpPr>
      <p:sp>
        <p:nvSpPr>
          <p:cNvPr id="191" name="Google Shape;191;p3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
        <p:nvSpPr>
          <p:cNvPr id="192" name="Google Shape;192;p3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97" name="Shape 197"/>
        <p:cNvGrpSpPr/>
        <p:nvPr/>
      </p:nvGrpSpPr>
      <p:grpSpPr>
        <a:xfrm>
          <a:off x="0" y="0"/>
          <a:ext cx="0" cy="0"/>
          <a:chOff x="0" y="0"/>
          <a:chExt cx="0" cy="0"/>
        </a:xfrm>
      </p:grpSpPr>
      <p:sp>
        <p:nvSpPr>
          <p:cNvPr id="198" name="Google Shape;198;p3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0" name="Google Shape;200;p3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1" name="Google Shape;201;p3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3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3" name="Google Shape;203;p3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04" name="Google Shape;204;p3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5" name="Google Shape;205;p3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06" name="Shape 206"/>
        <p:cNvGrpSpPr/>
        <p:nvPr/>
      </p:nvGrpSpPr>
      <p:grpSpPr>
        <a:xfrm>
          <a:off x="0" y="0"/>
          <a:ext cx="0" cy="0"/>
          <a:chOff x="0" y="0"/>
          <a:chExt cx="0" cy="0"/>
        </a:xfrm>
      </p:grpSpPr>
      <p:sp>
        <p:nvSpPr>
          <p:cNvPr id="207" name="Google Shape;207;p3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8" name="Google Shape;208;p3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09" name="Google Shape;209;p3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0" name="Google Shape;210;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1" name="Google Shape;211;p3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12" name="Google Shape;212;p3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13" name="Google Shape;213;p3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14" name="Shape 214"/>
        <p:cNvGrpSpPr/>
        <p:nvPr/>
      </p:nvGrpSpPr>
      <p:grpSpPr>
        <a:xfrm>
          <a:off x="0" y="0"/>
          <a:ext cx="0" cy="0"/>
          <a:chOff x="0" y="0"/>
          <a:chExt cx="0" cy="0"/>
        </a:xfrm>
      </p:grpSpPr>
      <p:sp>
        <p:nvSpPr>
          <p:cNvPr id="215" name="Google Shape;215;p4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16" name="Google Shape;216;p4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7" name="Google Shape;217;p4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18" name="Google Shape;218;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19" name="Google Shape;219;p4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4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21" name="Google Shape;221;p4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222" name="Shape 222"/>
        <p:cNvGrpSpPr/>
        <p:nvPr/>
      </p:nvGrpSpPr>
      <p:grpSpPr>
        <a:xfrm>
          <a:off x="0" y="0"/>
          <a:ext cx="0" cy="0"/>
          <a:chOff x="0" y="0"/>
          <a:chExt cx="0" cy="0"/>
        </a:xfrm>
      </p:grpSpPr>
      <p:sp>
        <p:nvSpPr>
          <p:cNvPr id="223" name="Google Shape;223;p4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4" name="Google Shape;224;p4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25" name="Google Shape;225;p4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226" name="Google Shape;226;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27" name="Google Shape;227;p4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228" name="Shape 228"/>
        <p:cNvGrpSpPr/>
        <p:nvPr/>
      </p:nvGrpSpPr>
      <p:grpSpPr>
        <a:xfrm>
          <a:off x="0" y="0"/>
          <a:ext cx="0" cy="0"/>
          <a:chOff x="0" y="0"/>
          <a:chExt cx="0" cy="0"/>
        </a:xfrm>
      </p:grpSpPr>
      <p:sp>
        <p:nvSpPr>
          <p:cNvPr id="229" name="Google Shape;229;p4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0" name="Google Shape;230;p4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1" name="Google Shape;231;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2" name="Google Shape;232;p4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233" name="Shape 233"/>
        <p:cNvGrpSpPr/>
        <p:nvPr/>
      </p:nvGrpSpPr>
      <p:grpSpPr>
        <a:xfrm>
          <a:off x="0" y="0"/>
          <a:ext cx="0" cy="0"/>
          <a:chOff x="0" y="0"/>
          <a:chExt cx="0" cy="0"/>
        </a:xfrm>
      </p:grpSpPr>
      <p:sp>
        <p:nvSpPr>
          <p:cNvPr id="234" name="Google Shape;234;p4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4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36" name="Google Shape;236;p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37" name="Google Shape;237;p4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38" name="Shape 238"/>
        <p:cNvGrpSpPr/>
        <p:nvPr/>
      </p:nvGrpSpPr>
      <p:grpSpPr>
        <a:xfrm>
          <a:off x="0" y="0"/>
          <a:ext cx="0" cy="0"/>
          <a:chOff x="0" y="0"/>
          <a:chExt cx="0" cy="0"/>
        </a:xfrm>
      </p:grpSpPr>
      <p:sp>
        <p:nvSpPr>
          <p:cNvPr id="239" name="Google Shape;239;p4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40" name="Google Shape;240;p4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1" name="Google Shape;241;p4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42" name="Google Shape;242;p4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243" name="Google Shape;243;p44"/>
          <p:cNvGrpSpPr/>
          <p:nvPr/>
        </p:nvGrpSpPr>
        <p:grpSpPr>
          <a:xfrm>
            <a:off x="6971838" y="-12"/>
            <a:ext cx="2174881" cy="1450030"/>
            <a:chOff x="6098378" y="5"/>
            <a:chExt cx="3045625" cy="2030570"/>
          </a:xfrm>
        </p:grpSpPr>
        <p:sp>
          <p:nvSpPr>
            <p:cNvPr id="244" name="Google Shape;244;p4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5" name="Google Shape;245;p4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6" name="Google Shape;246;p4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4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48" name="Google Shape;248;p4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49" name="Google Shape;249;p4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50" name="Shape 250"/>
        <p:cNvGrpSpPr/>
        <p:nvPr/>
      </p:nvGrpSpPr>
      <p:grpSpPr>
        <a:xfrm>
          <a:off x="0" y="0"/>
          <a:ext cx="0" cy="0"/>
          <a:chOff x="0" y="0"/>
          <a:chExt cx="0" cy="0"/>
        </a:xfrm>
      </p:grpSpPr>
      <p:sp>
        <p:nvSpPr>
          <p:cNvPr id="251" name="Google Shape;251;p4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2" name="Google Shape;252;p4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3" name="Google Shape;253;p4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54" name="Google Shape;254;p4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255" name="Google Shape;255;p4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4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57" name="Google Shape;257;p4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8" name="Shape 258"/>
        <p:cNvGrpSpPr/>
        <p:nvPr/>
      </p:nvGrpSpPr>
      <p:grpSpPr>
        <a:xfrm>
          <a:off x="0" y="0"/>
          <a:ext cx="0" cy="0"/>
          <a:chOff x="0" y="0"/>
          <a:chExt cx="0" cy="0"/>
        </a:xfrm>
      </p:grpSpPr>
      <p:sp>
        <p:nvSpPr>
          <p:cNvPr id="259" name="Google Shape;259;p4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60" name="Google Shape;260;p4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1" name="Google Shape;261;p4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62" name="Shape 262"/>
        <p:cNvGrpSpPr/>
        <p:nvPr/>
      </p:nvGrpSpPr>
      <p:grpSpPr>
        <a:xfrm>
          <a:off x="0" y="0"/>
          <a:ext cx="0" cy="0"/>
          <a:chOff x="0" y="0"/>
          <a:chExt cx="0" cy="0"/>
        </a:xfrm>
      </p:grpSpPr>
      <p:sp>
        <p:nvSpPr>
          <p:cNvPr id="263" name="Google Shape;263;p4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4" name="Google Shape;264;p4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65" name="Google Shape;265;p4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66" name="Google Shape;266;p4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67" name="Google Shape;267;p4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68" name="Google Shape;268;p4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69" name="Google Shape;269;p4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70" name="Shape 270"/>
        <p:cNvGrpSpPr/>
        <p:nvPr/>
      </p:nvGrpSpPr>
      <p:grpSpPr>
        <a:xfrm>
          <a:off x="0" y="0"/>
          <a:ext cx="0" cy="0"/>
          <a:chOff x="0" y="0"/>
          <a:chExt cx="0" cy="0"/>
        </a:xfrm>
      </p:grpSpPr>
      <p:grpSp>
        <p:nvGrpSpPr>
          <p:cNvPr id="271" name="Google Shape;271;p48"/>
          <p:cNvGrpSpPr/>
          <p:nvPr/>
        </p:nvGrpSpPr>
        <p:grpSpPr>
          <a:xfrm>
            <a:off x="6098378" y="5"/>
            <a:ext cx="3045625" cy="2030570"/>
            <a:chOff x="6098378" y="5"/>
            <a:chExt cx="3045625" cy="2030570"/>
          </a:xfrm>
        </p:grpSpPr>
        <p:sp>
          <p:nvSpPr>
            <p:cNvPr id="272" name="Google Shape;272;p4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4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4" name="Google Shape;274;p4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5" name="Google Shape;275;p4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76" name="Google Shape;276;p4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77" name="Google Shape;277;p4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78" name="Google Shape;278;p4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79" name="Google Shape;279;p4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80" name="Shape 280"/>
        <p:cNvGrpSpPr/>
        <p:nvPr/>
      </p:nvGrpSpPr>
      <p:grpSpPr>
        <a:xfrm>
          <a:off x="0" y="0"/>
          <a:ext cx="0" cy="0"/>
          <a:chOff x="0" y="0"/>
          <a:chExt cx="0" cy="0"/>
        </a:xfrm>
      </p:grpSpPr>
      <p:grpSp>
        <p:nvGrpSpPr>
          <p:cNvPr id="281" name="Google Shape;281;p49"/>
          <p:cNvGrpSpPr/>
          <p:nvPr/>
        </p:nvGrpSpPr>
        <p:grpSpPr>
          <a:xfrm>
            <a:off x="6098378" y="5"/>
            <a:ext cx="3045625" cy="2030570"/>
            <a:chOff x="6098378" y="5"/>
            <a:chExt cx="3045625" cy="2030570"/>
          </a:xfrm>
        </p:grpSpPr>
        <p:sp>
          <p:nvSpPr>
            <p:cNvPr id="282" name="Google Shape;282;p4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3" name="Google Shape;283;p4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4" name="Google Shape;284;p4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5" name="Google Shape;285;p4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86" name="Google Shape;286;p4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87" name="Google Shape;287;p4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288" name="Google Shape;288;p4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89" name="Google Shape;289;p4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90" name="Shape 290"/>
        <p:cNvGrpSpPr/>
        <p:nvPr/>
      </p:nvGrpSpPr>
      <p:grpSpPr>
        <a:xfrm>
          <a:off x="0" y="0"/>
          <a:ext cx="0" cy="0"/>
          <a:chOff x="0" y="0"/>
          <a:chExt cx="0" cy="0"/>
        </a:xfrm>
      </p:grpSpPr>
      <p:sp>
        <p:nvSpPr>
          <p:cNvPr id="291" name="Google Shape;291;p5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92" name="Shape 292"/>
        <p:cNvGrpSpPr/>
        <p:nvPr/>
      </p:nvGrpSpPr>
      <p:grpSpPr>
        <a:xfrm>
          <a:off x="0" y="0"/>
          <a:ext cx="0" cy="0"/>
          <a:chOff x="0" y="0"/>
          <a:chExt cx="0" cy="0"/>
        </a:xfrm>
      </p:grpSpPr>
      <p:sp>
        <p:nvSpPr>
          <p:cNvPr id="293" name="Google Shape;293;p5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4" name="Google Shape;294;p5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5" name="Google Shape;295;p5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6" name="Google Shape;296;p5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7" name="Google Shape;297;p5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8" name="Google Shape;298;p5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9" name="Google Shape;299;p5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00" name="Google Shape;300;p5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01" name="Google Shape;301;p5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02" name="Shape 302"/>
        <p:cNvGrpSpPr/>
        <p:nvPr/>
      </p:nvGrpSpPr>
      <p:grpSpPr>
        <a:xfrm>
          <a:off x="0" y="0"/>
          <a:ext cx="0" cy="0"/>
          <a:chOff x="0" y="0"/>
          <a:chExt cx="0" cy="0"/>
        </a:xfrm>
      </p:grpSpPr>
      <p:sp>
        <p:nvSpPr>
          <p:cNvPr id="303" name="Google Shape;303;p5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304" name="Google Shape;304;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05" name="Shape 305"/>
        <p:cNvGrpSpPr/>
        <p:nvPr/>
      </p:nvGrpSpPr>
      <p:grpSpPr>
        <a:xfrm>
          <a:off x="0" y="0"/>
          <a:ext cx="0" cy="0"/>
          <a:chOff x="0" y="0"/>
          <a:chExt cx="0" cy="0"/>
        </a:xfrm>
      </p:grpSpPr>
      <p:sp>
        <p:nvSpPr>
          <p:cNvPr id="306" name="Google Shape;306;p5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7" name="Google Shape;307;p5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08" name="Shape 308"/>
        <p:cNvGrpSpPr/>
        <p:nvPr/>
      </p:nvGrpSpPr>
      <p:grpSpPr>
        <a:xfrm>
          <a:off x="0" y="0"/>
          <a:ext cx="0" cy="0"/>
          <a:chOff x="0" y="0"/>
          <a:chExt cx="0" cy="0"/>
        </a:xfrm>
      </p:grpSpPr>
      <p:sp>
        <p:nvSpPr>
          <p:cNvPr id="309" name="Google Shape;309;p54"/>
          <p:cNvSpPr/>
          <p:nvPr>
            <p:ph idx="2" type="pic"/>
          </p:nvPr>
        </p:nvSpPr>
        <p:spPr>
          <a:xfrm>
            <a:off x="4572000" y="0"/>
            <a:ext cx="4572000" cy="5143500"/>
          </a:xfrm>
          <a:prstGeom prst="rect">
            <a:avLst/>
          </a:prstGeom>
          <a:solidFill>
            <a:srgbClr val="7F7F7F"/>
          </a:solidFill>
          <a:ln>
            <a:noFill/>
          </a:ln>
        </p:spPr>
      </p:sp>
      <p:sp>
        <p:nvSpPr>
          <p:cNvPr id="310" name="Google Shape;310;p5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11" name="Google Shape;311;p5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12" name="Shape 312"/>
        <p:cNvGrpSpPr/>
        <p:nvPr/>
      </p:nvGrpSpPr>
      <p:grpSpPr>
        <a:xfrm>
          <a:off x="0" y="0"/>
          <a:ext cx="0" cy="0"/>
          <a:chOff x="0" y="0"/>
          <a:chExt cx="0" cy="0"/>
        </a:xfrm>
      </p:grpSpPr>
      <p:sp>
        <p:nvSpPr>
          <p:cNvPr id="313" name="Google Shape;313;p5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14" name="Google Shape;314;p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315" name="Google Shape;315;p5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16" name="Google Shape;316;p5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17" name="Shape 317"/>
        <p:cNvGrpSpPr/>
        <p:nvPr/>
      </p:nvGrpSpPr>
      <p:grpSpPr>
        <a:xfrm>
          <a:off x="0" y="0"/>
          <a:ext cx="0" cy="0"/>
          <a:chOff x="0" y="0"/>
          <a:chExt cx="0" cy="0"/>
        </a:xfrm>
      </p:grpSpPr>
      <p:sp>
        <p:nvSpPr>
          <p:cNvPr id="318" name="Google Shape;318;p56"/>
          <p:cNvSpPr/>
          <p:nvPr>
            <p:ph idx="2" type="pic"/>
          </p:nvPr>
        </p:nvSpPr>
        <p:spPr>
          <a:xfrm>
            <a:off x="4572000" y="0"/>
            <a:ext cx="4572000" cy="5143500"/>
          </a:xfrm>
          <a:prstGeom prst="rect">
            <a:avLst/>
          </a:prstGeom>
          <a:solidFill>
            <a:srgbClr val="7F7F7F"/>
          </a:solidFill>
          <a:ln>
            <a:noFill/>
          </a:ln>
        </p:spPr>
      </p:sp>
      <p:sp>
        <p:nvSpPr>
          <p:cNvPr id="319" name="Google Shape;319;p5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0" name="Google Shape;320;p5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321" name="Shape 321"/>
        <p:cNvGrpSpPr/>
        <p:nvPr/>
      </p:nvGrpSpPr>
      <p:grpSpPr>
        <a:xfrm>
          <a:off x="0" y="0"/>
          <a:ext cx="0" cy="0"/>
          <a:chOff x="0" y="0"/>
          <a:chExt cx="0" cy="0"/>
        </a:xfrm>
      </p:grpSpPr>
      <p:sp>
        <p:nvSpPr>
          <p:cNvPr id="322" name="Google Shape;322;p5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323" name="Google Shape;323;p5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324" name="Google Shape;324;p5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325" name="Google Shape;325;p57"/>
          <p:cNvSpPr/>
          <p:nvPr>
            <p:ph idx="2" type="pic"/>
          </p:nvPr>
        </p:nvSpPr>
        <p:spPr>
          <a:xfrm>
            <a:off x="-5" y="-37"/>
            <a:ext cx="2786400" cy="1025700"/>
          </a:xfrm>
          <a:prstGeom prst="rect">
            <a:avLst/>
          </a:prstGeom>
          <a:noFill/>
          <a:ln>
            <a:noFill/>
          </a:ln>
        </p:spPr>
      </p:sp>
      <p:sp>
        <p:nvSpPr>
          <p:cNvPr id="326" name="Google Shape;326;p57"/>
          <p:cNvSpPr/>
          <p:nvPr>
            <p:ph idx="3" type="pic"/>
          </p:nvPr>
        </p:nvSpPr>
        <p:spPr>
          <a:xfrm>
            <a:off x="5465475" y="1135388"/>
            <a:ext cx="3483900" cy="2273700"/>
          </a:xfrm>
          <a:prstGeom prst="rect">
            <a:avLst/>
          </a:prstGeom>
          <a:noFill/>
          <a:ln>
            <a:noFill/>
          </a:ln>
        </p:spPr>
      </p:sp>
      <p:sp>
        <p:nvSpPr>
          <p:cNvPr id="327" name="Google Shape;327;p5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328" name="Google Shape;328;p5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329" name="Google Shape;329;p5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330" name="Google Shape;330;p5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331" name="Shape 331"/>
        <p:cNvGrpSpPr/>
        <p:nvPr/>
      </p:nvGrpSpPr>
      <p:grpSpPr>
        <a:xfrm>
          <a:off x="0" y="0"/>
          <a:ext cx="0" cy="0"/>
          <a:chOff x="0" y="0"/>
          <a:chExt cx="0" cy="0"/>
        </a:xfrm>
      </p:grpSpPr>
      <p:sp>
        <p:nvSpPr>
          <p:cNvPr id="332" name="Google Shape;332;p58"/>
          <p:cNvSpPr/>
          <p:nvPr>
            <p:ph idx="2" type="pic"/>
          </p:nvPr>
        </p:nvSpPr>
        <p:spPr>
          <a:xfrm>
            <a:off x="0" y="0"/>
            <a:ext cx="9144000" cy="5143500"/>
          </a:xfrm>
          <a:prstGeom prst="rect">
            <a:avLst/>
          </a:prstGeom>
          <a:noFill/>
          <a:ln>
            <a:noFill/>
          </a:ln>
        </p:spPr>
      </p:sp>
      <p:sp>
        <p:nvSpPr>
          <p:cNvPr id="333" name="Google Shape;333;p5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334" name="Shape 334"/>
        <p:cNvGrpSpPr/>
        <p:nvPr/>
      </p:nvGrpSpPr>
      <p:grpSpPr>
        <a:xfrm>
          <a:off x="0" y="0"/>
          <a:ext cx="0" cy="0"/>
          <a:chOff x="0" y="0"/>
          <a:chExt cx="0" cy="0"/>
        </a:xfrm>
      </p:grpSpPr>
      <p:sp>
        <p:nvSpPr>
          <p:cNvPr id="335" name="Google Shape;335;p5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36" name="Shape 336"/>
        <p:cNvGrpSpPr/>
        <p:nvPr/>
      </p:nvGrpSpPr>
      <p:grpSpPr>
        <a:xfrm>
          <a:off x="0" y="0"/>
          <a:ext cx="0" cy="0"/>
          <a:chOff x="0" y="0"/>
          <a:chExt cx="0" cy="0"/>
        </a:xfrm>
      </p:grpSpPr>
      <p:sp>
        <p:nvSpPr>
          <p:cNvPr id="337" name="Google Shape;337;p6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38" name="Google Shape;338;p6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39" name="Shape 339"/>
        <p:cNvGrpSpPr/>
        <p:nvPr/>
      </p:nvGrpSpPr>
      <p:grpSpPr>
        <a:xfrm>
          <a:off x="0" y="0"/>
          <a:ext cx="0" cy="0"/>
          <a:chOff x="0" y="0"/>
          <a:chExt cx="0" cy="0"/>
        </a:xfrm>
      </p:grpSpPr>
      <p:sp>
        <p:nvSpPr>
          <p:cNvPr id="340" name="Google Shape;340;p6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41" name="Google Shape;341;p6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42" name="Google Shape;342;p6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43" name="Shape 343"/>
        <p:cNvGrpSpPr/>
        <p:nvPr/>
      </p:nvGrpSpPr>
      <p:grpSpPr>
        <a:xfrm>
          <a:off x="0" y="0"/>
          <a:ext cx="0" cy="0"/>
          <a:chOff x="0" y="0"/>
          <a:chExt cx="0" cy="0"/>
        </a:xfrm>
      </p:grpSpPr>
      <p:sp>
        <p:nvSpPr>
          <p:cNvPr id="344" name="Google Shape;344;p6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45" name="Google Shape;345;p6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46" name="Google Shape;346;p6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47" name="Google Shape;347;p6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48" name="Google Shape;348;p6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de"/>
              <a:t>‹#›</a:t>
            </a:fld>
            <a:endParaRPr/>
          </a:p>
        </p:txBody>
      </p:sp>
      <p:pic>
        <p:nvPicPr>
          <p:cNvPr descr="OpenMainframe_Logo_Pantone.png" id="349" name="Google Shape;349;p6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50" name="Google Shape;350;p6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51" name="Shape 351"/>
        <p:cNvGrpSpPr/>
        <p:nvPr/>
      </p:nvGrpSpPr>
      <p:grpSpPr>
        <a:xfrm>
          <a:off x="0" y="0"/>
          <a:ext cx="0" cy="0"/>
          <a:chOff x="0" y="0"/>
          <a:chExt cx="0" cy="0"/>
        </a:xfrm>
      </p:grpSpPr>
      <p:sp>
        <p:nvSpPr>
          <p:cNvPr id="352" name="Google Shape;352;p6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53" name="Google Shape;353;p6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54" name="Shape 354"/>
        <p:cNvGrpSpPr/>
        <p:nvPr/>
      </p:nvGrpSpPr>
      <p:grpSpPr>
        <a:xfrm>
          <a:off x="0" y="0"/>
          <a:ext cx="0" cy="0"/>
          <a:chOff x="0" y="0"/>
          <a:chExt cx="0" cy="0"/>
        </a:xfrm>
      </p:grpSpPr>
      <p:sp>
        <p:nvSpPr>
          <p:cNvPr id="355" name="Google Shape;355;p6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56" name="Google Shape;356;p6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57" name="Google Shape;357;p6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58" name="Google Shape;358;p6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59" name="Google Shape;359;p6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60" name="Google Shape;360;p6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61" name="Google Shape;361;p6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de"/>
              <a:t>‹#›</a:t>
            </a:fld>
            <a:endParaRPr/>
          </a:p>
        </p:txBody>
      </p:sp>
      <p:sp>
        <p:nvSpPr>
          <p:cNvPr id="362" name="Google Shape;362;p6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367" name="Shape 367"/>
        <p:cNvGrpSpPr/>
        <p:nvPr/>
      </p:nvGrpSpPr>
      <p:grpSpPr>
        <a:xfrm>
          <a:off x="0" y="0"/>
          <a:ext cx="0" cy="0"/>
          <a:chOff x="0" y="0"/>
          <a:chExt cx="0" cy="0"/>
        </a:xfrm>
      </p:grpSpPr>
      <p:sp>
        <p:nvSpPr>
          <p:cNvPr id="368" name="Google Shape;368;p6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9" name="Google Shape;369;p6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0" name="Google Shape;370;p6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1" name="Google Shape;371;p6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6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3" name="Google Shape;373;p6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374" name="Google Shape;374;p6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75" name="Google Shape;375;p66"/>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376" name="Shape 376"/>
        <p:cNvGrpSpPr/>
        <p:nvPr/>
      </p:nvGrpSpPr>
      <p:grpSpPr>
        <a:xfrm>
          <a:off x="0" y="0"/>
          <a:ext cx="0" cy="0"/>
          <a:chOff x="0" y="0"/>
          <a:chExt cx="0" cy="0"/>
        </a:xfrm>
      </p:grpSpPr>
      <p:sp>
        <p:nvSpPr>
          <p:cNvPr id="377" name="Google Shape;377;p67"/>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8" name="Google Shape;378;p67"/>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79" name="Google Shape;379;p67"/>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0" name="Google Shape;380;p6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1" name="Google Shape;381;p67"/>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2" name="Google Shape;382;p67"/>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83" name="Google Shape;383;p67"/>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84" name="Shape 384"/>
        <p:cNvGrpSpPr/>
        <p:nvPr/>
      </p:nvGrpSpPr>
      <p:grpSpPr>
        <a:xfrm>
          <a:off x="0" y="0"/>
          <a:ext cx="0" cy="0"/>
          <a:chOff x="0" y="0"/>
          <a:chExt cx="0" cy="0"/>
        </a:xfrm>
      </p:grpSpPr>
      <p:sp>
        <p:nvSpPr>
          <p:cNvPr id="385" name="Google Shape;385;p6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86" name="Google Shape;386;p6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87" name="Google Shape;387;p6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88" name="Google Shape;388;p6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389" name="Google Shape;389;p68"/>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0" name="Google Shape;390;p68"/>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91" name="Google Shape;391;p68"/>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92" name="Shape 392"/>
        <p:cNvGrpSpPr/>
        <p:nvPr/>
      </p:nvGrpSpPr>
      <p:grpSpPr>
        <a:xfrm>
          <a:off x="0" y="0"/>
          <a:ext cx="0" cy="0"/>
          <a:chOff x="0" y="0"/>
          <a:chExt cx="0" cy="0"/>
        </a:xfrm>
      </p:grpSpPr>
      <p:sp>
        <p:nvSpPr>
          <p:cNvPr id="393" name="Google Shape;393;p69"/>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94" name="Google Shape;394;p6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95" name="Google Shape;395;p6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96" name="Google Shape;396;p6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397" name="Google Shape;397;p69"/>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98" name="Shape 398"/>
        <p:cNvGrpSpPr/>
        <p:nvPr/>
      </p:nvGrpSpPr>
      <p:grpSpPr>
        <a:xfrm>
          <a:off x="0" y="0"/>
          <a:ext cx="0" cy="0"/>
          <a:chOff x="0" y="0"/>
          <a:chExt cx="0" cy="0"/>
        </a:xfrm>
      </p:grpSpPr>
      <p:sp>
        <p:nvSpPr>
          <p:cNvPr id="399" name="Google Shape;399;p70"/>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0" name="Google Shape;400;p70"/>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1" name="Google Shape;401;p7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2" name="Google Shape;402;p70"/>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03" name="Shape 403"/>
        <p:cNvGrpSpPr/>
        <p:nvPr/>
      </p:nvGrpSpPr>
      <p:grpSpPr>
        <a:xfrm>
          <a:off x="0" y="0"/>
          <a:ext cx="0" cy="0"/>
          <a:chOff x="0" y="0"/>
          <a:chExt cx="0" cy="0"/>
        </a:xfrm>
      </p:grpSpPr>
      <p:sp>
        <p:nvSpPr>
          <p:cNvPr id="404" name="Google Shape;404;p7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7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06" name="Google Shape;406;p7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07" name="Google Shape;407;p7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408" name="Shape 408"/>
        <p:cNvGrpSpPr/>
        <p:nvPr/>
      </p:nvGrpSpPr>
      <p:grpSpPr>
        <a:xfrm>
          <a:off x="0" y="0"/>
          <a:ext cx="0" cy="0"/>
          <a:chOff x="0" y="0"/>
          <a:chExt cx="0" cy="0"/>
        </a:xfrm>
      </p:grpSpPr>
      <p:sp>
        <p:nvSpPr>
          <p:cNvPr id="409" name="Google Shape;409;p72"/>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10" name="Google Shape;410;p72"/>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1" name="Google Shape;411;p72"/>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412" name="Google Shape;412;p7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413" name="Google Shape;413;p72"/>
          <p:cNvGrpSpPr/>
          <p:nvPr/>
        </p:nvGrpSpPr>
        <p:grpSpPr>
          <a:xfrm>
            <a:off x="6971838" y="-12"/>
            <a:ext cx="2174881" cy="1450030"/>
            <a:chOff x="6098378" y="5"/>
            <a:chExt cx="3045625" cy="2030570"/>
          </a:xfrm>
        </p:grpSpPr>
        <p:sp>
          <p:nvSpPr>
            <p:cNvPr id="414" name="Google Shape;414;p7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5" name="Google Shape;415;p72"/>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6" name="Google Shape;416;p72"/>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17" name="Google Shape;417;p72"/>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418" name="Google Shape;418;p72"/>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419" name="Google Shape;419;p7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420" name="Shape 420"/>
        <p:cNvGrpSpPr/>
        <p:nvPr/>
      </p:nvGrpSpPr>
      <p:grpSpPr>
        <a:xfrm>
          <a:off x="0" y="0"/>
          <a:ext cx="0" cy="0"/>
          <a:chOff x="0" y="0"/>
          <a:chExt cx="0" cy="0"/>
        </a:xfrm>
      </p:grpSpPr>
      <p:sp>
        <p:nvSpPr>
          <p:cNvPr id="421" name="Google Shape;421;p73"/>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73"/>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73"/>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24" name="Google Shape;424;p7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425" name="Google Shape;425;p73"/>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6" name="Google Shape;426;p73"/>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427" name="Google Shape;427;p73"/>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428" name="Shape 428"/>
        <p:cNvGrpSpPr/>
        <p:nvPr/>
      </p:nvGrpSpPr>
      <p:grpSpPr>
        <a:xfrm>
          <a:off x="0" y="0"/>
          <a:ext cx="0" cy="0"/>
          <a:chOff x="0" y="0"/>
          <a:chExt cx="0" cy="0"/>
        </a:xfrm>
      </p:grpSpPr>
      <p:sp>
        <p:nvSpPr>
          <p:cNvPr id="429" name="Google Shape;429;p7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430" name="Google Shape;430;p7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1" name="Google Shape;431;p7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432" name="Shape 432"/>
        <p:cNvGrpSpPr/>
        <p:nvPr/>
      </p:nvGrpSpPr>
      <p:grpSpPr>
        <a:xfrm>
          <a:off x="0" y="0"/>
          <a:ext cx="0" cy="0"/>
          <a:chOff x="0" y="0"/>
          <a:chExt cx="0" cy="0"/>
        </a:xfrm>
      </p:grpSpPr>
      <p:sp>
        <p:nvSpPr>
          <p:cNvPr id="433" name="Google Shape;433;p75"/>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34" name="Google Shape;434;p75"/>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435" name="Google Shape;435;p75"/>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436" name="Google Shape;436;p75"/>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437" name="Google Shape;437;p7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38" name="Google Shape;438;p75"/>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439" name="Google Shape;439;p75"/>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440" name="Shape 440"/>
        <p:cNvGrpSpPr/>
        <p:nvPr/>
      </p:nvGrpSpPr>
      <p:grpSpPr>
        <a:xfrm>
          <a:off x="0" y="0"/>
          <a:ext cx="0" cy="0"/>
          <a:chOff x="0" y="0"/>
          <a:chExt cx="0" cy="0"/>
        </a:xfrm>
      </p:grpSpPr>
      <p:grpSp>
        <p:nvGrpSpPr>
          <p:cNvPr id="441" name="Google Shape;441;p76"/>
          <p:cNvGrpSpPr/>
          <p:nvPr/>
        </p:nvGrpSpPr>
        <p:grpSpPr>
          <a:xfrm>
            <a:off x="6098378" y="5"/>
            <a:ext cx="3045625" cy="2030570"/>
            <a:chOff x="6098378" y="5"/>
            <a:chExt cx="3045625" cy="2030570"/>
          </a:xfrm>
        </p:grpSpPr>
        <p:sp>
          <p:nvSpPr>
            <p:cNvPr id="442" name="Google Shape;442;p76"/>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3" name="Google Shape;443;p76"/>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4" name="Google Shape;444;p76"/>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5" name="Google Shape;445;p76"/>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446" name="Google Shape;446;p76"/>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447" name="Google Shape;447;p76"/>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448" name="Google Shape;448;p7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449" name="Google Shape;449;p76"/>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50" name="Shape 450"/>
        <p:cNvGrpSpPr/>
        <p:nvPr/>
      </p:nvGrpSpPr>
      <p:grpSpPr>
        <a:xfrm>
          <a:off x="0" y="0"/>
          <a:ext cx="0" cy="0"/>
          <a:chOff x="0" y="0"/>
          <a:chExt cx="0" cy="0"/>
        </a:xfrm>
      </p:grpSpPr>
      <p:sp>
        <p:nvSpPr>
          <p:cNvPr id="451" name="Google Shape;451;p7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452" name="Shape 452"/>
        <p:cNvGrpSpPr/>
        <p:nvPr/>
      </p:nvGrpSpPr>
      <p:grpSpPr>
        <a:xfrm>
          <a:off x="0" y="0"/>
          <a:ext cx="0" cy="0"/>
          <a:chOff x="0" y="0"/>
          <a:chExt cx="0" cy="0"/>
        </a:xfrm>
      </p:grpSpPr>
      <p:sp>
        <p:nvSpPr>
          <p:cNvPr id="453" name="Google Shape;453;p7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4" name="Google Shape;454;p7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5" name="Google Shape;455;p7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6" name="Google Shape;456;p7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7" name="Google Shape;457;p7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7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59" name="Google Shape;459;p7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460" name="Google Shape;460;p78"/>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461" name="Google Shape;461;p78"/>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62" name="Shape 462"/>
        <p:cNvGrpSpPr/>
        <p:nvPr/>
      </p:nvGrpSpPr>
      <p:grpSpPr>
        <a:xfrm>
          <a:off x="0" y="0"/>
          <a:ext cx="0" cy="0"/>
          <a:chOff x="0" y="0"/>
          <a:chExt cx="0" cy="0"/>
        </a:xfrm>
      </p:grpSpPr>
      <p:sp>
        <p:nvSpPr>
          <p:cNvPr id="463" name="Google Shape;463;p79"/>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464" name="Google Shape;464;p7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465" name="Shape 465"/>
        <p:cNvGrpSpPr/>
        <p:nvPr/>
      </p:nvGrpSpPr>
      <p:grpSpPr>
        <a:xfrm>
          <a:off x="0" y="0"/>
          <a:ext cx="0" cy="0"/>
          <a:chOff x="0" y="0"/>
          <a:chExt cx="0" cy="0"/>
        </a:xfrm>
      </p:grpSpPr>
      <p:sp>
        <p:nvSpPr>
          <p:cNvPr id="466" name="Google Shape;466;p80"/>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67" name="Google Shape;467;p80"/>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468" name="Shape 468"/>
        <p:cNvGrpSpPr/>
        <p:nvPr/>
      </p:nvGrpSpPr>
      <p:grpSpPr>
        <a:xfrm>
          <a:off x="0" y="0"/>
          <a:ext cx="0" cy="0"/>
          <a:chOff x="0" y="0"/>
          <a:chExt cx="0" cy="0"/>
        </a:xfrm>
      </p:grpSpPr>
      <p:sp>
        <p:nvSpPr>
          <p:cNvPr id="469" name="Google Shape;469;p81"/>
          <p:cNvSpPr/>
          <p:nvPr>
            <p:ph idx="2" type="pic"/>
          </p:nvPr>
        </p:nvSpPr>
        <p:spPr>
          <a:xfrm>
            <a:off x="4572000" y="0"/>
            <a:ext cx="4572000" cy="5143500"/>
          </a:xfrm>
          <a:prstGeom prst="rect">
            <a:avLst/>
          </a:prstGeom>
          <a:solidFill>
            <a:srgbClr val="7F7F7F"/>
          </a:solidFill>
          <a:ln>
            <a:noFill/>
          </a:ln>
        </p:spPr>
      </p:sp>
      <p:sp>
        <p:nvSpPr>
          <p:cNvPr id="470" name="Google Shape;470;p81"/>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471" name="Google Shape;471;p81"/>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472" name="Shape 472"/>
        <p:cNvGrpSpPr/>
        <p:nvPr/>
      </p:nvGrpSpPr>
      <p:grpSpPr>
        <a:xfrm>
          <a:off x="0" y="0"/>
          <a:ext cx="0" cy="0"/>
          <a:chOff x="0" y="0"/>
          <a:chExt cx="0" cy="0"/>
        </a:xfrm>
      </p:grpSpPr>
      <p:sp>
        <p:nvSpPr>
          <p:cNvPr id="473" name="Google Shape;473;p82"/>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74" name="Google Shape;474;p8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de"/>
              <a:t>‹#›</a:t>
            </a:fld>
            <a:endParaRPr/>
          </a:p>
        </p:txBody>
      </p:sp>
      <p:sp>
        <p:nvSpPr>
          <p:cNvPr id="475" name="Google Shape;475;p82"/>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476" name="Google Shape;476;p82"/>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477" name="Shape 477"/>
        <p:cNvGrpSpPr/>
        <p:nvPr/>
      </p:nvGrpSpPr>
      <p:grpSpPr>
        <a:xfrm>
          <a:off x="0" y="0"/>
          <a:ext cx="0" cy="0"/>
          <a:chOff x="0" y="0"/>
          <a:chExt cx="0" cy="0"/>
        </a:xfrm>
      </p:grpSpPr>
      <p:sp>
        <p:nvSpPr>
          <p:cNvPr id="478" name="Google Shape;478;p83"/>
          <p:cNvSpPr/>
          <p:nvPr>
            <p:ph idx="2" type="pic"/>
          </p:nvPr>
        </p:nvSpPr>
        <p:spPr>
          <a:xfrm>
            <a:off x="4572000" y="0"/>
            <a:ext cx="4572000" cy="5143500"/>
          </a:xfrm>
          <a:prstGeom prst="rect">
            <a:avLst/>
          </a:prstGeom>
          <a:solidFill>
            <a:srgbClr val="7F7F7F"/>
          </a:solidFill>
          <a:ln>
            <a:noFill/>
          </a:ln>
        </p:spPr>
      </p:sp>
      <p:sp>
        <p:nvSpPr>
          <p:cNvPr id="479" name="Google Shape;479;p83"/>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0" name="Google Shape;480;p83"/>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81" name="Shape 481"/>
        <p:cNvGrpSpPr/>
        <p:nvPr/>
      </p:nvGrpSpPr>
      <p:grpSpPr>
        <a:xfrm>
          <a:off x="0" y="0"/>
          <a:ext cx="0" cy="0"/>
          <a:chOff x="0" y="0"/>
          <a:chExt cx="0" cy="0"/>
        </a:xfrm>
      </p:grpSpPr>
      <p:sp>
        <p:nvSpPr>
          <p:cNvPr id="482" name="Google Shape;482;p84"/>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83" name="Google Shape;483;p84"/>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84" name="Google Shape;484;p8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85" name="Google Shape;485;p84"/>
          <p:cNvSpPr/>
          <p:nvPr>
            <p:ph idx="2" type="pic"/>
          </p:nvPr>
        </p:nvSpPr>
        <p:spPr>
          <a:xfrm>
            <a:off x="-5" y="-37"/>
            <a:ext cx="2786400" cy="1025700"/>
          </a:xfrm>
          <a:prstGeom prst="rect">
            <a:avLst/>
          </a:prstGeom>
          <a:noFill/>
          <a:ln>
            <a:noFill/>
          </a:ln>
        </p:spPr>
      </p:sp>
      <p:sp>
        <p:nvSpPr>
          <p:cNvPr id="486" name="Google Shape;486;p84"/>
          <p:cNvSpPr/>
          <p:nvPr>
            <p:ph idx="3" type="pic"/>
          </p:nvPr>
        </p:nvSpPr>
        <p:spPr>
          <a:xfrm>
            <a:off x="5465475" y="1135388"/>
            <a:ext cx="3483900" cy="2273700"/>
          </a:xfrm>
          <a:prstGeom prst="rect">
            <a:avLst/>
          </a:prstGeom>
          <a:noFill/>
          <a:ln>
            <a:noFill/>
          </a:ln>
        </p:spPr>
      </p:sp>
      <p:sp>
        <p:nvSpPr>
          <p:cNvPr id="487" name="Google Shape;487;p84"/>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88" name="Google Shape;488;p84"/>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89" name="Google Shape;489;p84"/>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90" name="Google Shape;490;p8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91" name="Shape 491"/>
        <p:cNvGrpSpPr/>
        <p:nvPr/>
      </p:nvGrpSpPr>
      <p:grpSpPr>
        <a:xfrm>
          <a:off x="0" y="0"/>
          <a:ext cx="0" cy="0"/>
          <a:chOff x="0" y="0"/>
          <a:chExt cx="0" cy="0"/>
        </a:xfrm>
      </p:grpSpPr>
      <p:sp>
        <p:nvSpPr>
          <p:cNvPr id="492" name="Google Shape;492;p85"/>
          <p:cNvSpPr/>
          <p:nvPr>
            <p:ph idx="2" type="pic"/>
          </p:nvPr>
        </p:nvSpPr>
        <p:spPr>
          <a:xfrm>
            <a:off x="0" y="0"/>
            <a:ext cx="9144000" cy="5143500"/>
          </a:xfrm>
          <a:prstGeom prst="rect">
            <a:avLst/>
          </a:prstGeom>
          <a:noFill/>
          <a:ln>
            <a:noFill/>
          </a:ln>
        </p:spPr>
      </p:sp>
      <p:sp>
        <p:nvSpPr>
          <p:cNvPr id="493" name="Google Shape;493;p85"/>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94" name="Shape 494"/>
        <p:cNvGrpSpPr/>
        <p:nvPr/>
      </p:nvGrpSpPr>
      <p:grpSpPr>
        <a:xfrm>
          <a:off x="0" y="0"/>
          <a:ext cx="0" cy="0"/>
          <a:chOff x="0" y="0"/>
          <a:chExt cx="0" cy="0"/>
        </a:xfrm>
      </p:grpSpPr>
      <p:sp>
        <p:nvSpPr>
          <p:cNvPr id="495" name="Google Shape;495;p86"/>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96" name="Shape 496"/>
        <p:cNvGrpSpPr/>
        <p:nvPr/>
      </p:nvGrpSpPr>
      <p:grpSpPr>
        <a:xfrm>
          <a:off x="0" y="0"/>
          <a:ext cx="0" cy="0"/>
          <a:chOff x="0" y="0"/>
          <a:chExt cx="0" cy="0"/>
        </a:xfrm>
      </p:grpSpPr>
      <p:sp>
        <p:nvSpPr>
          <p:cNvPr id="497" name="Google Shape;497;p87"/>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98" name="Google Shape;498;p87"/>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99" name="Shape 499"/>
        <p:cNvGrpSpPr/>
        <p:nvPr/>
      </p:nvGrpSpPr>
      <p:grpSpPr>
        <a:xfrm>
          <a:off x="0" y="0"/>
          <a:ext cx="0" cy="0"/>
          <a:chOff x="0" y="0"/>
          <a:chExt cx="0" cy="0"/>
        </a:xfrm>
      </p:grpSpPr>
      <p:sp>
        <p:nvSpPr>
          <p:cNvPr id="500" name="Google Shape;500;p88"/>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501" name="Google Shape;501;p88"/>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502" name="Google Shape;502;p88"/>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de"/>
              <a:t>‹#›</a:t>
            </a:fld>
            <a:endParaRPr/>
          </a:p>
        </p:txBody>
      </p:sp>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503" name="Shape 503"/>
        <p:cNvGrpSpPr/>
        <p:nvPr/>
      </p:nvGrpSpPr>
      <p:grpSpPr>
        <a:xfrm>
          <a:off x="0" y="0"/>
          <a:ext cx="0" cy="0"/>
          <a:chOff x="0" y="0"/>
          <a:chExt cx="0" cy="0"/>
        </a:xfrm>
      </p:grpSpPr>
      <p:pic>
        <p:nvPicPr>
          <p:cNvPr id="504" name="Google Shape;504;p89"/>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505" name="Google Shape;505;p89"/>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06" name="Google Shape;506;p89"/>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507" name="Shape 507"/>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508" name="Shape 508"/>
        <p:cNvGrpSpPr/>
        <p:nvPr/>
      </p:nvGrpSpPr>
      <p:grpSpPr>
        <a:xfrm>
          <a:off x="0" y="0"/>
          <a:ext cx="0" cy="0"/>
          <a:chOff x="0" y="0"/>
          <a:chExt cx="0" cy="0"/>
        </a:xfrm>
      </p:grpSpPr>
      <p:pic>
        <p:nvPicPr>
          <p:cNvPr descr="A black and white text&#10;&#10;Description automatically generated" id="509" name="Google Shape;509;p9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0" name="Google Shape;510;p9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511" name="Shape 511"/>
        <p:cNvGrpSpPr/>
        <p:nvPr/>
      </p:nvGrpSpPr>
      <p:grpSpPr>
        <a:xfrm>
          <a:off x="0" y="0"/>
          <a:ext cx="0" cy="0"/>
          <a:chOff x="0" y="0"/>
          <a:chExt cx="0" cy="0"/>
        </a:xfrm>
      </p:grpSpPr>
      <p:sp>
        <p:nvSpPr>
          <p:cNvPr id="512" name="Google Shape;512;p92"/>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13" name="Google Shape;513;p92"/>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14" name="Google Shape;514;p92"/>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515" name="Shape 515"/>
        <p:cNvGrpSpPr/>
        <p:nvPr/>
      </p:nvGrpSpPr>
      <p:grpSpPr>
        <a:xfrm>
          <a:off x="0" y="0"/>
          <a:ext cx="0" cy="0"/>
          <a:chOff x="0" y="0"/>
          <a:chExt cx="0" cy="0"/>
        </a:xfrm>
      </p:grpSpPr>
      <p:pic>
        <p:nvPicPr>
          <p:cNvPr id="516" name="Google Shape;516;p93"/>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517" name="Google Shape;517;p93"/>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518" name="Google Shape;518;p93"/>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519" name="Shape 519"/>
        <p:cNvGrpSpPr/>
        <p:nvPr/>
      </p:nvGrpSpPr>
      <p:grpSpPr>
        <a:xfrm>
          <a:off x="0" y="0"/>
          <a:ext cx="0" cy="0"/>
          <a:chOff x="0" y="0"/>
          <a:chExt cx="0" cy="0"/>
        </a:xfrm>
      </p:grpSpPr>
      <p:pic>
        <p:nvPicPr>
          <p:cNvPr descr="A black and white text&#10;&#10;Description automatically generated" id="520" name="Google Shape;520;p94"/>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21" name="Google Shape;521;p94"/>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22" name="Google Shape;522;p94"/>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523" name="Google Shape;523;p94"/>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524" name="Shape 524"/>
        <p:cNvGrpSpPr/>
        <p:nvPr/>
      </p:nvGrpSpPr>
      <p:grpSpPr>
        <a:xfrm>
          <a:off x="0" y="0"/>
          <a:ext cx="0" cy="0"/>
          <a:chOff x="0" y="0"/>
          <a:chExt cx="0" cy="0"/>
        </a:xfrm>
      </p:grpSpPr>
      <p:pic>
        <p:nvPicPr>
          <p:cNvPr descr="A black and white text&#10;&#10;Description automatically generated" id="525" name="Google Shape;525;p95"/>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526" name="Google Shape;526;p95"/>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527" name="Google Shape;527;p95"/>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528" name="Shape 528"/>
        <p:cNvGrpSpPr/>
        <p:nvPr/>
      </p:nvGrpSpPr>
      <p:grpSpPr>
        <a:xfrm>
          <a:off x="0" y="0"/>
          <a:ext cx="0" cy="0"/>
          <a:chOff x="0" y="0"/>
          <a:chExt cx="0" cy="0"/>
        </a:xfrm>
      </p:grpSpPr>
      <p:pic>
        <p:nvPicPr>
          <p:cNvPr descr="A black and white text&#10;&#10;Description automatically generated" id="529" name="Google Shape;529;p9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30" name="Google Shape;530;p9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531" name="Google Shape;531;p96"/>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532" name="Shape 532"/>
        <p:cNvGrpSpPr/>
        <p:nvPr/>
      </p:nvGrpSpPr>
      <p:grpSpPr>
        <a:xfrm>
          <a:off x="0" y="0"/>
          <a:ext cx="0" cy="0"/>
          <a:chOff x="0" y="0"/>
          <a:chExt cx="0" cy="0"/>
        </a:xfrm>
      </p:grpSpPr>
      <p:pic>
        <p:nvPicPr>
          <p:cNvPr id="533" name="Google Shape;533;p97"/>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534" name="Google Shape;534;p97"/>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535" name="Google Shape;535;p97"/>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536" name="Google Shape;536;p97"/>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537" name="Shape 537"/>
        <p:cNvGrpSpPr/>
        <p:nvPr/>
      </p:nvGrpSpPr>
      <p:grpSpPr>
        <a:xfrm>
          <a:off x="0" y="0"/>
          <a:ext cx="0" cy="0"/>
          <a:chOff x="0" y="0"/>
          <a:chExt cx="0" cy="0"/>
        </a:xfrm>
      </p:grpSpPr>
      <p:sp>
        <p:nvSpPr>
          <p:cNvPr id="538" name="Google Shape;538;p98"/>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539" name="Google Shape;539;p9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540" name="Google Shape;540;p9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545" name="Shape 545"/>
        <p:cNvGrpSpPr/>
        <p:nvPr/>
      </p:nvGrpSpPr>
      <p:grpSpPr>
        <a:xfrm>
          <a:off x="0" y="0"/>
          <a:ext cx="0" cy="0"/>
          <a:chOff x="0" y="0"/>
          <a:chExt cx="0" cy="0"/>
        </a:xfrm>
      </p:grpSpPr>
      <p:sp>
        <p:nvSpPr>
          <p:cNvPr id="546" name="Google Shape;546;p100"/>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7" name="Google Shape;547;p100"/>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8" name="Google Shape;548;p100"/>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9" name="Google Shape;549;p100"/>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0" name="Google Shape;550;p100"/>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1" name="Google Shape;551;p100"/>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552" name="Google Shape;552;p100"/>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3" name="Google Shape;553;p100"/>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554" name="Shape 554"/>
        <p:cNvGrpSpPr/>
        <p:nvPr/>
      </p:nvGrpSpPr>
      <p:grpSpPr>
        <a:xfrm>
          <a:off x="0" y="0"/>
          <a:ext cx="0" cy="0"/>
          <a:chOff x="0" y="0"/>
          <a:chExt cx="0" cy="0"/>
        </a:xfrm>
      </p:grpSpPr>
      <p:sp>
        <p:nvSpPr>
          <p:cNvPr id="555" name="Google Shape;555;p10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56" name="Google Shape;556;p10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57" name="Google Shape;557;p101"/>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58" name="Google Shape;558;p10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59" name="Google Shape;559;p101"/>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0" name="Google Shape;560;p101"/>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561" name="Google Shape;561;p101"/>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562" name="Shape 562"/>
        <p:cNvGrpSpPr/>
        <p:nvPr/>
      </p:nvGrpSpPr>
      <p:grpSpPr>
        <a:xfrm>
          <a:off x="0" y="0"/>
          <a:ext cx="0" cy="0"/>
          <a:chOff x="0" y="0"/>
          <a:chExt cx="0" cy="0"/>
        </a:xfrm>
      </p:grpSpPr>
      <p:sp>
        <p:nvSpPr>
          <p:cNvPr id="563" name="Google Shape;563;p102"/>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64" name="Google Shape;564;p102"/>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565" name="Google Shape;565;p102"/>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566" name="Google Shape;566;p10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
        <p:nvSpPr>
          <p:cNvPr id="567" name="Google Shape;567;p102"/>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8" name="Google Shape;568;p102"/>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69" name="Google Shape;569;p102"/>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570" name="Shape 570"/>
        <p:cNvGrpSpPr/>
        <p:nvPr/>
      </p:nvGrpSpPr>
      <p:grpSpPr>
        <a:xfrm>
          <a:off x="0" y="0"/>
          <a:ext cx="0" cy="0"/>
          <a:chOff x="0" y="0"/>
          <a:chExt cx="0" cy="0"/>
        </a:xfrm>
      </p:grpSpPr>
      <p:sp>
        <p:nvSpPr>
          <p:cNvPr id="571" name="Google Shape;571;p103"/>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2" name="Google Shape;572;p10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573" name="Google Shape;573;p10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574" name="Google Shape;574;p10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pic>
        <p:nvPicPr>
          <p:cNvPr id="575" name="Google Shape;575;p103"/>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slideLayout" Target="../slideLayouts/slideLayout35.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36" Type="http://schemas.openxmlformats.org/officeDocument/2006/relationships/theme" Target="../theme/theme5.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55.xml"/><Relationship Id="rId22" Type="http://schemas.openxmlformats.org/officeDocument/2006/relationships/slideLayout" Target="../slideLayouts/slideLayout57.xml"/><Relationship Id="rId21" Type="http://schemas.openxmlformats.org/officeDocument/2006/relationships/slideLayout" Target="../slideLayouts/slideLayout56.xml"/><Relationship Id="rId24" Type="http://schemas.openxmlformats.org/officeDocument/2006/relationships/slideLayout" Target="../slideLayouts/slideLayout59.xml"/><Relationship Id="rId23" Type="http://schemas.openxmlformats.org/officeDocument/2006/relationships/slideLayout" Target="../slideLayouts/slideLayout58.xml"/><Relationship Id="rId1" Type="http://schemas.openxmlformats.org/officeDocument/2006/relationships/slideLayout" Target="../slideLayouts/slideLayout36.xml"/><Relationship Id="rId2" Type="http://schemas.openxmlformats.org/officeDocument/2006/relationships/slideLayout" Target="../slideLayouts/slideLayout37.xml"/><Relationship Id="rId3" Type="http://schemas.openxmlformats.org/officeDocument/2006/relationships/slideLayout" Target="../slideLayouts/slideLayout38.xml"/><Relationship Id="rId4" Type="http://schemas.openxmlformats.org/officeDocument/2006/relationships/slideLayout" Target="../slideLayouts/slideLayout39.xml"/><Relationship Id="rId9" Type="http://schemas.openxmlformats.org/officeDocument/2006/relationships/slideLayout" Target="../slideLayouts/slideLayout44.xml"/><Relationship Id="rId26" Type="http://schemas.openxmlformats.org/officeDocument/2006/relationships/slideLayout" Target="../slideLayouts/slideLayout61.xml"/><Relationship Id="rId25" Type="http://schemas.openxmlformats.org/officeDocument/2006/relationships/slideLayout" Target="../slideLayouts/slideLayout60.xml"/><Relationship Id="rId28" Type="http://schemas.openxmlformats.org/officeDocument/2006/relationships/theme" Target="../theme/theme2.xml"/><Relationship Id="rId27" Type="http://schemas.openxmlformats.org/officeDocument/2006/relationships/slideLayout" Target="../slideLayouts/slideLayout62.xml"/><Relationship Id="rId5" Type="http://schemas.openxmlformats.org/officeDocument/2006/relationships/slideLayout" Target="../slideLayouts/slideLayout40.xml"/><Relationship Id="rId6" Type="http://schemas.openxmlformats.org/officeDocument/2006/relationships/slideLayout" Target="../slideLayouts/slideLayout41.xml"/><Relationship Id="rId7" Type="http://schemas.openxmlformats.org/officeDocument/2006/relationships/slideLayout" Target="../slideLayouts/slideLayout42.xml"/><Relationship Id="rId8" Type="http://schemas.openxmlformats.org/officeDocument/2006/relationships/slideLayout" Target="../slideLayouts/slideLayout43.xml"/><Relationship Id="rId11" Type="http://schemas.openxmlformats.org/officeDocument/2006/relationships/slideLayout" Target="../slideLayouts/slideLayout46.xml"/><Relationship Id="rId10" Type="http://schemas.openxmlformats.org/officeDocument/2006/relationships/slideLayout" Target="../slideLayouts/slideLayout45.xml"/><Relationship Id="rId13" Type="http://schemas.openxmlformats.org/officeDocument/2006/relationships/slideLayout" Target="../slideLayouts/slideLayout48.xml"/><Relationship Id="rId12" Type="http://schemas.openxmlformats.org/officeDocument/2006/relationships/slideLayout" Target="../slideLayouts/slideLayout47.xml"/><Relationship Id="rId15" Type="http://schemas.openxmlformats.org/officeDocument/2006/relationships/slideLayout" Target="../slideLayouts/slideLayout50.xml"/><Relationship Id="rId14" Type="http://schemas.openxmlformats.org/officeDocument/2006/relationships/slideLayout" Target="../slideLayouts/slideLayout49.xml"/><Relationship Id="rId17" Type="http://schemas.openxmlformats.org/officeDocument/2006/relationships/slideLayout" Target="../slideLayouts/slideLayout52.xml"/><Relationship Id="rId16" Type="http://schemas.openxmlformats.org/officeDocument/2006/relationships/slideLayout" Target="../slideLayouts/slideLayout51.xml"/><Relationship Id="rId19" Type="http://schemas.openxmlformats.org/officeDocument/2006/relationships/slideLayout" Target="../slideLayouts/slideLayout54.xml"/><Relationship Id="rId18" Type="http://schemas.openxmlformats.org/officeDocument/2006/relationships/slideLayout" Target="../slideLayouts/slideLayout53.xml"/></Relationships>
</file>

<file path=ppt/slideMasters/_rels/slideMaster3.xml.rels><?xml version="1.0" encoding="UTF-8" standalone="yes"?><Relationships xmlns="http://schemas.openxmlformats.org/package/2006/relationships"><Relationship Id="rId20" Type="http://schemas.openxmlformats.org/officeDocument/2006/relationships/slideLayout" Target="../slideLayouts/slideLayout82.xml"/><Relationship Id="rId22" Type="http://schemas.openxmlformats.org/officeDocument/2006/relationships/slideLayout" Target="../slideLayouts/slideLayout84.xml"/><Relationship Id="rId21" Type="http://schemas.openxmlformats.org/officeDocument/2006/relationships/slideLayout" Target="../slideLayouts/slideLayout83.xml"/><Relationship Id="rId24" Type="http://schemas.openxmlformats.org/officeDocument/2006/relationships/slideLayout" Target="../slideLayouts/slideLayout86.xml"/><Relationship Id="rId23" Type="http://schemas.openxmlformats.org/officeDocument/2006/relationships/slideLayout" Target="../slideLayouts/slideLayout85.xml"/><Relationship Id="rId1" Type="http://schemas.openxmlformats.org/officeDocument/2006/relationships/slideLayout" Target="../slideLayouts/slideLayout63.xml"/><Relationship Id="rId2" Type="http://schemas.openxmlformats.org/officeDocument/2006/relationships/slideLayout" Target="../slideLayouts/slideLayout64.xml"/><Relationship Id="rId3" Type="http://schemas.openxmlformats.org/officeDocument/2006/relationships/slideLayout" Target="../slideLayouts/slideLayout65.xml"/><Relationship Id="rId4" Type="http://schemas.openxmlformats.org/officeDocument/2006/relationships/slideLayout" Target="../slideLayouts/slideLayout66.xml"/><Relationship Id="rId9" Type="http://schemas.openxmlformats.org/officeDocument/2006/relationships/slideLayout" Target="../slideLayouts/slideLayout71.xml"/><Relationship Id="rId26" Type="http://schemas.openxmlformats.org/officeDocument/2006/relationships/slideLayout" Target="../slideLayouts/slideLayout88.xml"/><Relationship Id="rId25" Type="http://schemas.openxmlformats.org/officeDocument/2006/relationships/slideLayout" Target="../slideLayouts/slideLayout87.xml"/><Relationship Id="rId28" Type="http://schemas.openxmlformats.org/officeDocument/2006/relationships/slideLayout" Target="../slideLayouts/slideLayout90.xml"/><Relationship Id="rId27" Type="http://schemas.openxmlformats.org/officeDocument/2006/relationships/slideLayout" Target="../slideLayouts/slideLayout89.xml"/><Relationship Id="rId5" Type="http://schemas.openxmlformats.org/officeDocument/2006/relationships/slideLayout" Target="../slideLayouts/slideLayout67.xml"/><Relationship Id="rId6" Type="http://schemas.openxmlformats.org/officeDocument/2006/relationships/slideLayout" Target="../slideLayouts/slideLayout68.xml"/><Relationship Id="rId29" Type="http://schemas.openxmlformats.org/officeDocument/2006/relationships/slideLayout" Target="../slideLayouts/slideLayout91.xml"/><Relationship Id="rId7" Type="http://schemas.openxmlformats.org/officeDocument/2006/relationships/slideLayout" Target="../slideLayouts/slideLayout69.xml"/><Relationship Id="rId8" Type="http://schemas.openxmlformats.org/officeDocument/2006/relationships/slideLayout" Target="../slideLayouts/slideLayout70.xml"/><Relationship Id="rId31" Type="http://schemas.openxmlformats.org/officeDocument/2006/relationships/slideLayout" Target="../slideLayouts/slideLayout93.xml"/><Relationship Id="rId30" Type="http://schemas.openxmlformats.org/officeDocument/2006/relationships/slideLayout" Target="../slideLayouts/slideLayout92.xml"/><Relationship Id="rId11" Type="http://schemas.openxmlformats.org/officeDocument/2006/relationships/slideLayout" Target="../slideLayouts/slideLayout73.xml"/><Relationship Id="rId33" Type="http://schemas.openxmlformats.org/officeDocument/2006/relationships/slideLayout" Target="../slideLayouts/slideLayout95.xml"/><Relationship Id="rId10" Type="http://schemas.openxmlformats.org/officeDocument/2006/relationships/slideLayout" Target="../slideLayouts/slideLayout72.xml"/><Relationship Id="rId32" Type="http://schemas.openxmlformats.org/officeDocument/2006/relationships/slideLayout" Target="../slideLayouts/slideLayout94.xml"/><Relationship Id="rId13" Type="http://schemas.openxmlformats.org/officeDocument/2006/relationships/slideLayout" Target="../slideLayouts/slideLayout75.xml"/><Relationship Id="rId12" Type="http://schemas.openxmlformats.org/officeDocument/2006/relationships/slideLayout" Target="../slideLayouts/slideLayout74.xml"/><Relationship Id="rId34" Type="http://schemas.openxmlformats.org/officeDocument/2006/relationships/theme" Target="../theme/theme6.xml"/><Relationship Id="rId15" Type="http://schemas.openxmlformats.org/officeDocument/2006/relationships/slideLayout" Target="../slideLayouts/slideLayout77.xml"/><Relationship Id="rId14" Type="http://schemas.openxmlformats.org/officeDocument/2006/relationships/slideLayout" Target="../slideLayouts/slideLayout76.xml"/><Relationship Id="rId17" Type="http://schemas.openxmlformats.org/officeDocument/2006/relationships/slideLayout" Target="../slideLayouts/slideLayout79.xml"/><Relationship Id="rId16" Type="http://schemas.openxmlformats.org/officeDocument/2006/relationships/slideLayout" Target="../slideLayouts/slideLayout78.xml"/><Relationship Id="rId19" Type="http://schemas.openxmlformats.org/officeDocument/2006/relationships/slideLayout" Target="../slideLayouts/slideLayout81.xml"/><Relationship Id="rId18" Type="http://schemas.openxmlformats.org/officeDocument/2006/relationships/slideLayout" Target="../slideLayouts/slideLayout80.xml"/></Relationships>
</file>

<file path=ppt/slideMasters/_rels/slideMaster4.xml.rels><?xml version="1.0" encoding="UTF-8" standalone="yes"?><Relationships xmlns="http://schemas.openxmlformats.org/package/2006/relationships"><Relationship Id="rId20" Type="http://schemas.openxmlformats.org/officeDocument/2006/relationships/slideLayout" Target="../slideLayouts/slideLayout115.xml"/><Relationship Id="rId22" Type="http://schemas.openxmlformats.org/officeDocument/2006/relationships/slideLayout" Target="../slideLayouts/slideLayout117.xml"/><Relationship Id="rId21" Type="http://schemas.openxmlformats.org/officeDocument/2006/relationships/slideLayout" Target="../slideLayouts/slideLayout116.xml"/><Relationship Id="rId24" Type="http://schemas.openxmlformats.org/officeDocument/2006/relationships/slideLayout" Target="../slideLayouts/slideLayout119.xml"/><Relationship Id="rId23" Type="http://schemas.openxmlformats.org/officeDocument/2006/relationships/slideLayout" Target="../slideLayouts/slideLayout118.xml"/><Relationship Id="rId1" Type="http://schemas.openxmlformats.org/officeDocument/2006/relationships/slideLayout" Target="../slideLayouts/slideLayout96.xml"/><Relationship Id="rId2" Type="http://schemas.openxmlformats.org/officeDocument/2006/relationships/slideLayout" Target="../slideLayouts/slideLayout97.xml"/><Relationship Id="rId3" Type="http://schemas.openxmlformats.org/officeDocument/2006/relationships/slideLayout" Target="../slideLayouts/slideLayout98.xml"/><Relationship Id="rId4" Type="http://schemas.openxmlformats.org/officeDocument/2006/relationships/slideLayout" Target="../slideLayouts/slideLayout99.xml"/><Relationship Id="rId9" Type="http://schemas.openxmlformats.org/officeDocument/2006/relationships/slideLayout" Target="../slideLayouts/slideLayout104.xml"/><Relationship Id="rId26" Type="http://schemas.openxmlformats.org/officeDocument/2006/relationships/slideLayout" Target="../slideLayouts/slideLayout121.xml"/><Relationship Id="rId25" Type="http://schemas.openxmlformats.org/officeDocument/2006/relationships/slideLayout" Target="../slideLayouts/slideLayout120.xml"/><Relationship Id="rId28" Type="http://schemas.openxmlformats.org/officeDocument/2006/relationships/slideLayout" Target="../slideLayouts/slideLayout123.xml"/><Relationship Id="rId27" Type="http://schemas.openxmlformats.org/officeDocument/2006/relationships/slideLayout" Target="../slideLayouts/slideLayout122.xml"/><Relationship Id="rId5" Type="http://schemas.openxmlformats.org/officeDocument/2006/relationships/slideLayout" Target="../slideLayouts/slideLayout100.xml"/><Relationship Id="rId6" Type="http://schemas.openxmlformats.org/officeDocument/2006/relationships/slideLayout" Target="../slideLayouts/slideLayout101.xml"/><Relationship Id="rId29" Type="http://schemas.openxmlformats.org/officeDocument/2006/relationships/slideLayout" Target="../slideLayouts/slideLayout124.xml"/><Relationship Id="rId7" Type="http://schemas.openxmlformats.org/officeDocument/2006/relationships/slideLayout" Target="../slideLayouts/slideLayout102.xml"/><Relationship Id="rId8" Type="http://schemas.openxmlformats.org/officeDocument/2006/relationships/slideLayout" Target="../slideLayouts/slideLayout103.xml"/><Relationship Id="rId30" Type="http://schemas.openxmlformats.org/officeDocument/2006/relationships/theme" Target="../theme/theme3.xml"/><Relationship Id="rId11" Type="http://schemas.openxmlformats.org/officeDocument/2006/relationships/slideLayout" Target="../slideLayouts/slideLayout106.xml"/><Relationship Id="rId10" Type="http://schemas.openxmlformats.org/officeDocument/2006/relationships/slideLayout" Target="../slideLayouts/slideLayout105.xml"/><Relationship Id="rId13" Type="http://schemas.openxmlformats.org/officeDocument/2006/relationships/slideLayout" Target="../slideLayouts/slideLayout108.xml"/><Relationship Id="rId12" Type="http://schemas.openxmlformats.org/officeDocument/2006/relationships/slideLayout" Target="../slideLayouts/slideLayout107.xml"/><Relationship Id="rId15" Type="http://schemas.openxmlformats.org/officeDocument/2006/relationships/slideLayout" Target="../slideLayouts/slideLayout110.xml"/><Relationship Id="rId14" Type="http://schemas.openxmlformats.org/officeDocument/2006/relationships/slideLayout" Target="../slideLayouts/slideLayout109.xml"/><Relationship Id="rId17" Type="http://schemas.openxmlformats.org/officeDocument/2006/relationships/slideLayout" Target="../slideLayouts/slideLayout112.xml"/><Relationship Id="rId16" Type="http://schemas.openxmlformats.org/officeDocument/2006/relationships/slideLayout" Target="../slideLayouts/slideLayout111.xml"/><Relationship Id="rId19" Type="http://schemas.openxmlformats.org/officeDocument/2006/relationships/slideLayout" Target="../slideLayouts/slideLayout114.xml"/><Relationship Id="rId18" Type="http://schemas.openxmlformats.org/officeDocument/2006/relationships/slideLayout" Target="../slideLayouts/slideLayout113.xml"/></Relationships>
</file>

<file path=ppt/slideMasters/_rels/slideMaster5.xml.rels><?xml version="1.0" encoding="UTF-8" standalone="yes"?><Relationships xmlns="http://schemas.openxmlformats.org/package/2006/relationships"><Relationship Id="rId20" Type="http://schemas.openxmlformats.org/officeDocument/2006/relationships/slideLayout" Target="../slideLayouts/slideLayout144.xml"/><Relationship Id="rId22" Type="http://schemas.openxmlformats.org/officeDocument/2006/relationships/slideLayout" Target="../slideLayouts/slideLayout146.xml"/><Relationship Id="rId21" Type="http://schemas.openxmlformats.org/officeDocument/2006/relationships/slideLayout" Target="../slideLayouts/slideLayout145.xml"/><Relationship Id="rId24" Type="http://schemas.openxmlformats.org/officeDocument/2006/relationships/theme" Target="../theme/theme4.xml"/><Relationship Id="rId23" Type="http://schemas.openxmlformats.org/officeDocument/2006/relationships/slideLayout" Target="../slideLayouts/slideLayout147.xml"/><Relationship Id="rId1" Type="http://schemas.openxmlformats.org/officeDocument/2006/relationships/slideLayout" Target="../slideLayouts/slideLayout125.xml"/><Relationship Id="rId2" Type="http://schemas.openxmlformats.org/officeDocument/2006/relationships/slideLayout" Target="../slideLayouts/slideLayout126.xml"/><Relationship Id="rId3" Type="http://schemas.openxmlformats.org/officeDocument/2006/relationships/slideLayout" Target="../slideLayouts/slideLayout127.xml"/><Relationship Id="rId4" Type="http://schemas.openxmlformats.org/officeDocument/2006/relationships/slideLayout" Target="../slideLayouts/slideLayout128.xml"/><Relationship Id="rId9" Type="http://schemas.openxmlformats.org/officeDocument/2006/relationships/slideLayout" Target="../slideLayouts/slideLayout133.xml"/><Relationship Id="rId5" Type="http://schemas.openxmlformats.org/officeDocument/2006/relationships/slideLayout" Target="../slideLayouts/slideLayout129.xml"/><Relationship Id="rId6" Type="http://schemas.openxmlformats.org/officeDocument/2006/relationships/slideLayout" Target="../slideLayouts/slideLayout130.xml"/><Relationship Id="rId7" Type="http://schemas.openxmlformats.org/officeDocument/2006/relationships/slideLayout" Target="../slideLayouts/slideLayout131.xml"/><Relationship Id="rId8" Type="http://schemas.openxmlformats.org/officeDocument/2006/relationships/slideLayout" Target="../slideLayouts/slideLayout132.xml"/><Relationship Id="rId11" Type="http://schemas.openxmlformats.org/officeDocument/2006/relationships/slideLayout" Target="../slideLayouts/slideLayout135.xml"/><Relationship Id="rId10" Type="http://schemas.openxmlformats.org/officeDocument/2006/relationships/slideLayout" Target="../slideLayouts/slideLayout134.xml"/><Relationship Id="rId13" Type="http://schemas.openxmlformats.org/officeDocument/2006/relationships/slideLayout" Target="../slideLayouts/slideLayout137.xml"/><Relationship Id="rId12" Type="http://schemas.openxmlformats.org/officeDocument/2006/relationships/slideLayout" Target="../slideLayouts/slideLayout136.xml"/><Relationship Id="rId15" Type="http://schemas.openxmlformats.org/officeDocument/2006/relationships/slideLayout" Target="../slideLayouts/slideLayout139.xml"/><Relationship Id="rId14" Type="http://schemas.openxmlformats.org/officeDocument/2006/relationships/slideLayout" Target="../slideLayouts/slideLayout138.xml"/><Relationship Id="rId17" Type="http://schemas.openxmlformats.org/officeDocument/2006/relationships/slideLayout" Target="../slideLayouts/slideLayout141.xml"/><Relationship Id="rId16" Type="http://schemas.openxmlformats.org/officeDocument/2006/relationships/slideLayout" Target="../slideLayouts/slideLayout140.xml"/><Relationship Id="rId19" Type="http://schemas.openxmlformats.org/officeDocument/2006/relationships/slideLayout" Target="../slideLayouts/slideLayout143.xml"/><Relationship Id="rId18" Type="http://schemas.openxmlformats.org/officeDocument/2006/relationships/slideLayout" Target="../slideLayouts/slideLayout142.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93" name="Shape 193"/>
        <p:cNvGrpSpPr/>
        <p:nvPr/>
      </p:nvGrpSpPr>
      <p:grpSpPr>
        <a:xfrm>
          <a:off x="0" y="0"/>
          <a:ext cx="0" cy="0"/>
          <a:chOff x="0" y="0"/>
          <a:chExt cx="0" cy="0"/>
        </a:xfrm>
      </p:grpSpPr>
      <p:sp>
        <p:nvSpPr>
          <p:cNvPr id="194" name="Google Shape;194;p3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95" name="Google Shape;195;p3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96" name="Google Shape;196;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 id="2147483696" r:id="rId14"/>
    <p:sldLayoutId id="2147483697" r:id="rId15"/>
    <p:sldLayoutId id="2147483698" r:id="rId16"/>
    <p:sldLayoutId id="2147483699" r:id="rId17"/>
    <p:sldLayoutId id="2147483700" r:id="rId18"/>
    <p:sldLayoutId id="2147483701" r:id="rId19"/>
    <p:sldLayoutId id="2147483702" r:id="rId20"/>
    <p:sldLayoutId id="2147483703" r:id="rId21"/>
    <p:sldLayoutId id="2147483704" r:id="rId22"/>
    <p:sldLayoutId id="2147483705" r:id="rId23"/>
    <p:sldLayoutId id="2147483706" r:id="rId24"/>
    <p:sldLayoutId id="2147483707" r:id="rId25"/>
    <p:sldLayoutId id="2147483708" r:id="rId26"/>
    <p:sldLayoutId id="214748370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363" name="Shape 363"/>
        <p:cNvGrpSpPr/>
        <p:nvPr/>
      </p:nvGrpSpPr>
      <p:grpSpPr>
        <a:xfrm>
          <a:off x="0" y="0"/>
          <a:ext cx="0" cy="0"/>
          <a:chOff x="0" y="0"/>
          <a:chExt cx="0" cy="0"/>
        </a:xfrm>
      </p:grpSpPr>
      <p:sp>
        <p:nvSpPr>
          <p:cNvPr id="364" name="Google Shape;364;p6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365" name="Google Shape;365;p65"/>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366" name="Google Shape;366;p6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10" r:id="rId1"/>
    <p:sldLayoutId id="2147483711" r:id="rId2"/>
    <p:sldLayoutId id="2147483712" r:id="rId3"/>
    <p:sldLayoutId id="2147483713" r:id="rId4"/>
    <p:sldLayoutId id="2147483714" r:id="rId5"/>
    <p:sldLayoutId id="2147483715" r:id="rId6"/>
    <p:sldLayoutId id="2147483716" r:id="rId7"/>
    <p:sldLayoutId id="2147483717" r:id="rId8"/>
    <p:sldLayoutId id="2147483718" r:id="rId9"/>
    <p:sldLayoutId id="2147483719" r:id="rId10"/>
    <p:sldLayoutId id="2147483720" r:id="rId11"/>
    <p:sldLayoutId id="2147483721" r:id="rId12"/>
    <p:sldLayoutId id="2147483722" r:id="rId13"/>
    <p:sldLayoutId id="2147483723" r:id="rId14"/>
    <p:sldLayoutId id="2147483724" r:id="rId15"/>
    <p:sldLayoutId id="2147483725" r:id="rId16"/>
    <p:sldLayoutId id="2147483726" r:id="rId17"/>
    <p:sldLayoutId id="2147483727" r:id="rId18"/>
    <p:sldLayoutId id="2147483728" r:id="rId19"/>
    <p:sldLayoutId id="2147483729" r:id="rId20"/>
    <p:sldLayoutId id="2147483730" r:id="rId21"/>
    <p:sldLayoutId id="2147483731" r:id="rId22"/>
    <p:sldLayoutId id="2147483732" r:id="rId23"/>
    <p:sldLayoutId id="2147483733" r:id="rId24"/>
    <p:sldLayoutId id="2147483734" r:id="rId25"/>
    <p:sldLayoutId id="2147483735" r:id="rId26"/>
    <p:sldLayoutId id="2147483736" r:id="rId27"/>
    <p:sldLayoutId id="2147483737" r:id="rId28"/>
    <p:sldLayoutId id="2147483738" r:id="rId29"/>
    <p:sldLayoutId id="2147483739" r:id="rId30"/>
    <p:sldLayoutId id="2147483740" r:id="rId31"/>
    <p:sldLayoutId id="2147483741" r:id="rId32"/>
    <p:sldLayoutId id="2147483742" r:id="rId3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41" name="Shape 541"/>
        <p:cNvGrpSpPr/>
        <p:nvPr/>
      </p:nvGrpSpPr>
      <p:grpSpPr>
        <a:xfrm>
          <a:off x="0" y="0"/>
          <a:ext cx="0" cy="0"/>
          <a:chOff x="0" y="0"/>
          <a:chExt cx="0" cy="0"/>
        </a:xfrm>
      </p:grpSpPr>
      <p:sp>
        <p:nvSpPr>
          <p:cNvPr id="542" name="Google Shape;542;p9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543" name="Google Shape;543;p9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544" name="Google Shape;544;p9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43" r:id="rId1"/>
    <p:sldLayoutId id="2147483744" r:id="rId2"/>
    <p:sldLayoutId id="2147483745" r:id="rId3"/>
    <p:sldLayoutId id="2147483746" r:id="rId4"/>
    <p:sldLayoutId id="2147483747" r:id="rId5"/>
    <p:sldLayoutId id="2147483748" r:id="rId6"/>
    <p:sldLayoutId id="2147483749" r:id="rId7"/>
    <p:sldLayoutId id="2147483750" r:id="rId8"/>
    <p:sldLayoutId id="2147483751" r:id="rId9"/>
    <p:sldLayoutId id="2147483752" r:id="rId10"/>
    <p:sldLayoutId id="2147483753" r:id="rId11"/>
    <p:sldLayoutId id="2147483754" r:id="rId12"/>
    <p:sldLayoutId id="2147483755" r:id="rId13"/>
    <p:sldLayoutId id="2147483756" r:id="rId14"/>
    <p:sldLayoutId id="2147483757" r:id="rId15"/>
    <p:sldLayoutId id="2147483758" r:id="rId16"/>
    <p:sldLayoutId id="2147483759" r:id="rId17"/>
    <p:sldLayoutId id="2147483760" r:id="rId18"/>
    <p:sldLayoutId id="2147483761" r:id="rId19"/>
    <p:sldLayoutId id="2147483762" r:id="rId20"/>
    <p:sldLayoutId id="2147483763" r:id="rId21"/>
    <p:sldLayoutId id="2147483764" r:id="rId22"/>
    <p:sldLayoutId id="2147483765" r:id="rId23"/>
    <p:sldLayoutId id="2147483766" r:id="rId24"/>
    <p:sldLayoutId id="2147483767" r:id="rId25"/>
    <p:sldLayoutId id="2147483768" r:id="rId26"/>
    <p:sldLayoutId id="2147483769" r:id="rId27"/>
    <p:sldLayoutId id="2147483770" r:id="rId28"/>
    <p:sldLayoutId id="2147483771" r:id="rId29"/>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5.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723" name="Shape 723"/>
        <p:cNvGrpSpPr/>
        <p:nvPr/>
      </p:nvGrpSpPr>
      <p:grpSpPr>
        <a:xfrm>
          <a:off x="0" y="0"/>
          <a:ext cx="0" cy="0"/>
          <a:chOff x="0" y="0"/>
          <a:chExt cx="0" cy="0"/>
        </a:xfrm>
      </p:grpSpPr>
      <p:sp>
        <p:nvSpPr>
          <p:cNvPr id="724" name="Google Shape;724;p12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25" name="Google Shape;725;p129"/>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726" name="Google Shape;726;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de"/>
              <a:t>‹#›</a:t>
            </a:fld>
            <a:endParaRPr/>
          </a:p>
        </p:txBody>
      </p:sp>
    </p:spTree>
  </p:cSld>
  <p:clrMap accent1="accent1" accent2="accent2" accent3="accent3" accent4="accent4" accent5="accent5" accent6="accent6" bg1="lt1" bg2="dk2" tx1="dk1" tx2="lt2" folHlink="folHlink" hlink="hlink"/>
  <p:sldLayoutIdLst>
    <p:sldLayoutId id="2147483772" r:id="rId1"/>
    <p:sldLayoutId id="2147483773" r:id="rId2"/>
    <p:sldLayoutId id="2147483774" r:id="rId3"/>
    <p:sldLayoutId id="2147483775" r:id="rId4"/>
    <p:sldLayoutId id="2147483776" r:id="rId5"/>
    <p:sldLayoutId id="2147483777" r:id="rId6"/>
    <p:sldLayoutId id="2147483778" r:id="rId7"/>
    <p:sldLayoutId id="2147483779" r:id="rId8"/>
    <p:sldLayoutId id="2147483780" r:id="rId9"/>
    <p:sldLayoutId id="2147483781" r:id="rId10"/>
    <p:sldLayoutId id="2147483782" r:id="rId11"/>
    <p:sldLayoutId id="2147483783" r:id="rId12"/>
    <p:sldLayoutId id="2147483784" r:id="rId13"/>
    <p:sldLayoutId id="2147483785" r:id="rId14"/>
    <p:sldLayoutId id="2147483786" r:id="rId15"/>
    <p:sldLayoutId id="2147483787" r:id="rId16"/>
    <p:sldLayoutId id="2147483788" r:id="rId17"/>
    <p:sldLayoutId id="2147483789" r:id="rId18"/>
    <p:sldLayoutId id="2147483790" r:id="rId19"/>
    <p:sldLayoutId id="2147483791" r:id="rId20"/>
    <p:sldLayoutId id="2147483792" r:id="rId21"/>
    <p:sldLayoutId id="2147483793" r:id="rId22"/>
    <p:sldLayoutId id="2147483794" r:id="rId23"/>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 Id="rId3" Type="http://schemas.openxmlformats.org/officeDocument/2006/relationships/hyperlink" Target="https://myorg.lfx.dev"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1.xml"/><Relationship Id="rId3" Type="http://schemas.openxmlformats.org/officeDocument/2006/relationships/image" Target="../media/image18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dn.platform.linuxfoundation.org/agreements/lfenergy.pdf" TargetMode="External"/><Relationship Id="rId4" Type="http://schemas.openxmlformats.org/officeDocument/2006/relationships/hyperlink" Target="https://members.lfenergy.org" TargetMode="External"/><Relationship Id="rId5" Type="http://schemas.openxmlformats.org/officeDocument/2006/relationships/image" Target="../media/image153.png"/><Relationship Id="rId6" Type="http://schemas.openxmlformats.org/officeDocument/2006/relationships/image" Target="../media/image147.png"/><Relationship Id="rId7" Type="http://schemas.openxmlformats.org/officeDocument/2006/relationships/image" Target="../media/image141.jp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4.xml"/><Relationship Id="rId3" Type="http://schemas.openxmlformats.org/officeDocument/2006/relationships/hyperlink" Target="https://lists.lfenergy.org/g/tac" TargetMode="External"/><Relationship Id="rId4" Type="http://schemas.openxmlformats.org/officeDocument/2006/relationships/hyperlink" Target="https://zoom-lfx.platform.linuxfoundation.org/meetings/lfenergy?view=week" TargetMode="Externa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15.xml"/><Relationship Id="rId3" Type="http://schemas.openxmlformats.org/officeDocument/2006/relationships/image" Target="../media/image18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6.xml"/><Relationship Id="rId3" Type="http://schemas.openxmlformats.org/officeDocument/2006/relationships/hyperlink" Target="https://members.lfenergy.org" TargetMode="External"/><Relationship Id="rId4" Type="http://schemas.openxmlformats.org/officeDocument/2006/relationships/hyperlink" Target="https://openprofile.dev/" TargetMode="External"/><Relationship Id="rId5" Type="http://schemas.openxmlformats.org/officeDocument/2006/relationships/hyperlink" Target="https://members.lfenergy.org"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17.xml"/><Relationship Id="rId3" Type="http://schemas.openxmlformats.org/officeDocument/2006/relationships/hyperlink" Target="https://www.lfenergy.org/host-your-project/" TargetMode="External"/><Relationship Id="rId4" Type="http://schemas.openxmlformats.org/officeDocument/2006/relationships/hyperlink" Target="https://wiki.lfenergy.org/display/HOME/Technical+Project+Lifecycle" TargetMode="External"/><Relationship Id="rId5" Type="http://schemas.openxmlformats.org/officeDocument/2006/relationships/image" Target="../media/image143.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18.xml"/><Relationship Id="rId3" Type="http://schemas.openxmlformats.org/officeDocument/2006/relationships/hyperlink" Target="https://wiki.lfenergy.org/pages/viewpage.action?pageId=56380542" TargetMode="External"/><Relationship Id="rId4" Type="http://schemas.openxmlformats.org/officeDocument/2006/relationships/image" Target="../media/image144.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 Id="rId3" Type="http://schemas.openxmlformats.org/officeDocument/2006/relationships/hyperlink" Target="https://jira.linuxfoundation.org/plugins/servlet/desk/portal/23/create/509"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xml"/><Relationship Id="rId3" Type="http://schemas.openxmlformats.org/officeDocument/2006/relationships/image" Target="../media/image114.png"/><Relationship Id="rId4" Type="http://schemas.openxmlformats.org/officeDocument/2006/relationships/image" Target="../media/image131.png"/><Relationship Id="rId9" Type="http://schemas.openxmlformats.org/officeDocument/2006/relationships/image" Target="../media/image129.png"/><Relationship Id="rId5" Type="http://schemas.openxmlformats.org/officeDocument/2006/relationships/image" Target="../media/image117.png"/><Relationship Id="rId6" Type="http://schemas.openxmlformats.org/officeDocument/2006/relationships/image" Target="../media/image121.png"/><Relationship Id="rId7" Type="http://schemas.openxmlformats.org/officeDocument/2006/relationships/image" Target="../media/image125.png"/><Relationship Id="rId8" Type="http://schemas.openxmlformats.org/officeDocument/2006/relationships/image" Target="../media/image128.png"/><Relationship Id="rId11" Type="http://schemas.openxmlformats.org/officeDocument/2006/relationships/image" Target="../media/image132.png"/><Relationship Id="rId10" Type="http://schemas.openxmlformats.org/officeDocument/2006/relationships/image" Target="../media/image127.png"/><Relationship Id="rId13" Type="http://schemas.openxmlformats.org/officeDocument/2006/relationships/image" Target="../media/image120.png"/><Relationship Id="rId12" Type="http://schemas.openxmlformats.org/officeDocument/2006/relationships/image" Target="../media/image130.png"/><Relationship Id="rId15" Type="http://schemas.openxmlformats.org/officeDocument/2006/relationships/image" Target="../media/image137.png"/><Relationship Id="rId14" Type="http://schemas.openxmlformats.org/officeDocument/2006/relationships/image" Target="../media/image134.png"/><Relationship Id="rId17" Type="http://schemas.openxmlformats.org/officeDocument/2006/relationships/image" Target="../media/image136.png"/><Relationship Id="rId16" Type="http://schemas.openxmlformats.org/officeDocument/2006/relationships/image" Target="../media/image135.png"/><Relationship Id="rId19" Type="http://schemas.openxmlformats.org/officeDocument/2006/relationships/image" Target="../media/image139.png"/><Relationship Id="rId18" Type="http://schemas.openxmlformats.org/officeDocument/2006/relationships/image" Target="../media/image152.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0.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48.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73.jpg"/><Relationship Id="rId8" Type="http://schemas.openxmlformats.org/officeDocument/2006/relationships/image" Target="../media/image150.jpg"/><Relationship Id="rId11" Type="http://schemas.openxmlformats.org/officeDocument/2006/relationships/hyperlink" Target="http://support.lfenergy.org" TargetMode="External"/><Relationship Id="rId10" Type="http://schemas.openxmlformats.org/officeDocument/2006/relationships/image" Target="../media/image219.jp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0.xml"/><Relationship Id="rId2" Type="http://schemas.openxmlformats.org/officeDocument/2006/relationships/notesSlide" Target="../notesSlides/notesSlide21.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22.xml"/><Relationship Id="rId3" Type="http://schemas.openxmlformats.org/officeDocument/2006/relationships/hyperlink" Target="https://www.linkedin.com/company/lf-energy-foundation" TargetMode="External"/><Relationship Id="rId4" Type="http://schemas.openxmlformats.org/officeDocument/2006/relationships/hyperlink" Target="https://twitter.com/LFE_Foundation" TargetMode="External"/><Relationship Id="rId5" Type="http://schemas.openxmlformats.org/officeDocument/2006/relationships/hyperlink" Target="https://www.lfenergy.org/#footer-widgets" TargetMode="External"/><Relationship Id="rId6" Type="http://schemas.openxmlformats.org/officeDocument/2006/relationships/image" Target="../media/image192.png"/><Relationship Id="rId7" Type="http://schemas.openxmlformats.org/officeDocument/2006/relationships/image" Target="../media/image2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4.xml"/><Relationship Id="rId3" Type="http://schemas.openxmlformats.org/officeDocument/2006/relationships/hyperlink" Target="https://members.lfenergy.org" TargetMode="External"/><Relationship Id="rId4" Type="http://schemas.openxmlformats.org/officeDocument/2006/relationships/image" Target="../media/image180.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5.xml"/><Relationship Id="rId3" Type="http://schemas.openxmlformats.org/officeDocument/2006/relationships/hyperlink" Target="https://members.lfenergy.org" TargetMode="External"/><Relationship Id="rId4" Type="http://schemas.openxmlformats.org/officeDocument/2006/relationships/image" Target="../media/image155.png"/><Relationship Id="rId5" Type="http://schemas.openxmlformats.org/officeDocument/2006/relationships/hyperlink" Target="https://artwork.lfenergy.org/other/lf-energy-member/"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6.xml"/><Relationship Id="rId3" Type="http://schemas.openxmlformats.org/officeDocument/2006/relationships/hyperlink" Target="https://joinnow.lfess.energy" TargetMode="External"/><Relationship Id="rId4" Type="http://schemas.openxmlformats.org/officeDocument/2006/relationships/hyperlink" Target="https://github.com/lf-energy/lfess-resources/blob/main/GOVERNANCE.md" TargetMode="External"/><Relationship Id="rId5" Type="http://schemas.openxmlformats.org/officeDocument/2006/relationships/image" Target="../media/image162.png"/><Relationship Id="rId6" Type="http://schemas.openxmlformats.org/officeDocument/2006/relationships/image" Target="../media/image197.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 Id="rId4" Type="http://schemas.openxmlformats.org/officeDocument/2006/relationships/image" Target="../media/image154.png"/><Relationship Id="rId9" Type="http://schemas.openxmlformats.org/officeDocument/2006/relationships/image" Target="../media/image158.png"/><Relationship Id="rId5" Type="http://schemas.openxmlformats.org/officeDocument/2006/relationships/image" Target="../media/image157.png"/><Relationship Id="rId6" Type="http://schemas.openxmlformats.org/officeDocument/2006/relationships/image" Target="../media/image170.png"/><Relationship Id="rId7" Type="http://schemas.openxmlformats.org/officeDocument/2006/relationships/image" Target="../media/image160.png"/><Relationship Id="rId8" Type="http://schemas.openxmlformats.org/officeDocument/2006/relationships/image" Target="../media/image159.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28.xml"/><Relationship Id="rId3" Type="http://schemas.openxmlformats.org/officeDocument/2006/relationships/hyperlink" Target="http://www.lfenergy.org/" TargetMode="External"/><Relationship Id="rId4" Type="http://schemas.openxmlformats.org/officeDocument/2006/relationships/hyperlink" Target="mailto:support@lfenergy.org" TargetMode="External"/><Relationship Id="rId9" Type="http://schemas.openxmlformats.org/officeDocument/2006/relationships/image" Target="../media/image163.png"/><Relationship Id="rId5" Type="http://schemas.openxmlformats.org/officeDocument/2006/relationships/hyperlink" Target="mailto:membership@lfenergy.org" TargetMode="External"/><Relationship Id="rId6" Type="http://schemas.openxmlformats.org/officeDocument/2006/relationships/image" Target="../media/image161.png"/><Relationship Id="rId7" Type="http://schemas.openxmlformats.org/officeDocument/2006/relationships/image" Target="../media/image166.png"/><Relationship Id="rId8" Type="http://schemas.openxmlformats.org/officeDocument/2006/relationships/image" Target="../media/image16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1.xml"/><Relationship Id="rId2" Type="http://schemas.openxmlformats.org/officeDocument/2006/relationships/notesSlide" Target="../notesSlides/notesSlide3.xml"/><Relationship Id="rId3" Type="http://schemas.openxmlformats.org/officeDocument/2006/relationships/image" Target="../media/image146.png"/><Relationship Id="rId4" Type="http://schemas.openxmlformats.org/officeDocument/2006/relationships/image" Target="../media/image138.png"/><Relationship Id="rId5" Type="http://schemas.openxmlformats.org/officeDocument/2006/relationships/image" Target="../media/image145.png"/><Relationship Id="rId6" Type="http://schemas.openxmlformats.org/officeDocument/2006/relationships/image" Target="../media/image151.png"/><Relationship Id="rId7"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31.xml"/><Relationship Id="rId3" Type="http://schemas.openxmlformats.org/officeDocument/2006/relationships/image" Target="../media/image206.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2.xml"/><Relationship Id="rId3" Type="http://schemas.openxmlformats.org/officeDocument/2006/relationships/image" Target="../media/image177.png"/><Relationship Id="rId4" Type="http://schemas.openxmlformats.org/officeDocument/2006/relationships/image" Target="../media/image215.png"/><Relationship Id="rId9" Type="http://schemas.openxmlformats.org/officeDocument/2006/relationships/image" Target="../media/image172.png"/><Relationship Id="rId5" Type="http://schemas.openxmlformats.org/officeDocument/2006/relationships/image" Target="../media/image121.png"/><Relationship Id="rId6" Type="http://schemas.openxmlformats.org/officeDocument/2006/relationships/image" Target="../media/image125.png"/><Relationship Id="rId7" Type="http://schemas.openxmlformats.org/officeDocument/2006/relationships/image" Target="../media/image131.png"/><Relationship Id="rId8" Type="http://schemas.openxmlformats.org/officeDocument/2006/relationships/image" Target="../media/image183.png"/><Relationship Id="rId11" Type="http://schemas.openxmlformats.org/officeDocument/2006/relationships/image" Target="../media/image182.png"/><Relationship Id="rId10" Type="http://schemas.openxmlformats.org/officeDocument/2006/relationships/image" Target="../media/image171.png"/><Relationship Id="rId13" Type="http://schemas.openxmlformats.org/officeDocument/2006/relationships/image" Target="../media/image175.png"/><Relationship Id="rId12" Type="http://schemas.openxmlformats.org/officeDocument/2006/relationships/image" Target="../media/image174.png"/><Relationship Id="rId14" Type="http://schemas.openxmlformats.org/officeDocument/2006/relationships/image" Target="../media/image176.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3.xml"/><Relationship Id="rId3" Type="http://schemas.openxmlformats.org/officeDocument/2006/relationships/image" Target="../media/image185.png"/><Relationship Id="rId4" Type="http://schemas.openxmlformats.org/officeDocument/2006/relationships/image" Target="../media/image179.png"/><Relationship Id="rId5" Type="http://schemas.openxmlformats.org/officeDocument/2006/relationships/image" Target="../media/image187.png"/><Relationship Id="rId6" Type="http://schemas.openxmlformats.org/officeDocument/2006/relationships/image" Target="../media/image178.png"/><Relationship Id="rId7" Type="http://schemas.openxmlformats.org/officeDocument/2006/relationships/image" Target="../media/image19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4.xml"/><Relationship Id="rId3" Type="http://schemas.openxmlformats.org/officeDocument/2006/relationships/image" Target="../media/image186.png"/><Relationship Id="rId4" Type="http://schemas.openxmlformats.org/officeDocument/2006/relationships/image" Target="../media/image184.png"/><Relationship Id="rId5" Type="http://schemas.openxmlformats.org/officeDocument/2006/relationships/image" Target="../media/image196.png"/><Relationship Id="rId6" Type="http://schemas.openxmlformats.org/officeDocument/2006/relationships/image" Target="../media/image202.png"/><Relationship Id="rId7" Type="http://schemas.openxmlformats.org/officeDocument/2006/relationships/image" Target="../media/image193.png"/><Relationship Id="rId8" Type="http://schemas.openxmlformats.org/officeDocument/2006/relationships/image" Target="../media/image20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6.xml"/><Relationship Id="rId3" Type="http://schemas.openxmlformats.org/officeDocument/2006/relationships/image" Target="../media/image211.png"/><Relationship Id="rId4" Type="http://schemas.openxmlformats.org/officeDocument/2006/relationships/image" Target="../media/image201.png"/><Relationship Id="rId5" Type="http://schemas.openxmlformats.org/officeDocument/2006/relationships/image" Target="../media/image191.png"/><Relationship Id="rId6" Type="http://schemas.openxmlformats.org/officeDocument/2006/relationships/image" Target="../media/image190.png"/><Relationship Id="rId7" Type="http://schemas.openxmlformats.org/officeDocument/2006/relationships/image" Target="../media/image213.png"/><Relationship Id="rId8" Type="http://schemas.openxmlformats.org/officeDocument/2006/relationships/image" Target="../media/image19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7.xml"/><Relationship Id="rId3" Type="http://schemas.openxmlformats.org/officeDocument/2006/relationships/image" Target="../media/image195.png"/><Relationship Id="rId4" Type="http://schemas.openxmlformats.org/officeDocument/2006/relationships/image" Target="../media/image200.png"/><Relationship Id="rId5" Type="http://schemas.openxmlformats.org/officeDocument/2006/relationships/image" Target="../media/image203.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39.xml"/><Relationship Id="rId3" Type="http://schemas.openxmlformats.org/officeDocument/2006/relationships/image" Target="../media/image198.png"/><Relationship Id="rId4" Type="http://schemas.openxmlformats.org/officeDocument/2006/relationships/image" Target="../media/image205.png"/><Relationship Id="rId5" Type="http://schemas.openxmlformats.org/officeDocument/2006/relationships/image" Target="../media/image208.png"/><Relationship Id="rId6" Type="http://schemas.openxmlformats.org/officeDocument/2006/relationships/image" Target="../media/image210.png"/><Relationship Id="rId7" Type="http://schemas.openxmlformats.org/officeDocument/2006/relationships/image" Target="../media/image225.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32.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0.xml"/><Relationship Id="rId3" Type="http://schemas.openxmlformats.org/officeDocument/2006/relationships/image" Target="../media/image220.png"/><Relationship Id="rId4" Type="http://schemas.openxmlformats.org/officeDocument/2006/relationships/image" Target="../media/image218.png"/><Relationship Id="rId9" Type="http://schemas.openxmlformats.org/officeDocument/2006/relationships/image" Target="../media/image214.png"/><Relationship Id="rId5" Type="http://schemas.openxmlformats.org/officeDocument/2006/relationships/image" Target="../media/image231.png"/><Relationship Id="rId6" Type="http://schemas.openxmlformats.org/officeDocument/2006/relationships/image" Target="../media/image212.png"/><Relationship Id="rId7" Type="http://schemas.openxmlformats.org/officeDocument/2006/relationships/image" Target="../media/image207.png"/><Relationship Id="rId8" Type="http://schemas.openxmlformats.org/officeDocument/2006/relationships/image" Target="../media/image209.png"/><Relationship Id="rId10" Type="http://schemas.openxmlformats.org/officeDocument/2006/relationships/image" Target="../media/image223.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1.xml"/><Relationship Id="rId3" Type="http://schemas.openxmlformats.org/officeDocument/2006/relationships/image" Target="../media/image227.png"/><Relationship Id="rId4" Type="http://schemas.openxmlformats.org/officeDocument/2006/relationships/image" Target="../media/image242.png"/><Relationship Id="rId5" Type="http://schemas.openxmlformats.org/officeDocument/2006/relationships/image" Target="../media/image237.png"/><Relationship Id="rId6" Type="http://schemas.openxmlformats.org/officeDocument/2006/relationships/image" Target="../media/image175.png"/><Relationship Id="rId7" Type="http://schemas.openxmlformats.org/officeDocument/2006/relationships/image" Target="../media/image222.png"/><Relationship Id="rId8" Type="http://schemas.openxmlformats.org/officeDocument/2006/relationships/image" Target="../media/image174.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2.xml"/><Relationship Id="rId3" Type="http://schemas.openxmlformats.org/officeDocument/2006/relationships/image" Target="../media/image224.png"/><Relationship Id="rId4" Type="http://schemas.openxmlformats.org/officeDocument/2006/relationships/image" Target="../media/image229.png"/><Relationship Id="rId5" Type="http://schemas.openxmlformats.org/officeDocument/2006/relationships/image" Target="../media/image127.png"/><Relationship Id="rId6" Type="http://schemas.openxmlformats.org/officeDocument/2006/relationships/image" Target="../media/image132.png"/><Relationship Id="rId7" Type="http://schemas.openxmlformats.org/officeDocument/2006/relationships/image" Target="../media/image216.png"/><Relationship Id="rId8" Type="http://schemas.openxmlformats.org/officeDocument/2006/relationships/image" Target="../media/image234.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3.xml"/><Relationship Id="rId3" Type="http://schemas.openxmlformats.org/officeDocument/2006/relationships/image" Target="../media/image217.png"/><Relationship Id="rId4" Type="http://schemas.openxmlformats.org/officeDocument/2006/relationships/image" Target="../media/image230.png"/><Relationship Id="rId5" Type="http://schemas.openxmlformats.org/officeDocument/2006/relationships/image" Target="../media/image249.png"/><Relationship Id="rId6" Type="http://schemas.openxmlformats.org/officeDocument/2006/relationships/image" Target="../media/image259.png"/><Relationship Id="rId7" Type="http://schemas.openxmlformats.org/officeDocument/2006/relationships/image" Target="../media/image232.png"/><Relationship Id="rId8" Type="http://schemas.openxmlformats.org/officeDocument/2006/relationships/image" Target="../media/image243.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5.xml"/><Relationship Id="rId3" Type="http://schemas.openxmlformats.org/officeDocument/2006/relationships/image" Target="../media/image239.png"/><Relationship Id="rId4" Type="http://schemas.openxmlformats.org/officeDocument/2006/relationships/image" Target="../media/image241.png"/><Relationship Id="rId5" Type="http://schemas.openxmlformats.org/officeDocument/2006/relationships/image" Target="../media/image184.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6.xml"/><Relationship Id="rId3" Type="http://schemas.openxmlformats.org/officeDocument/2006/relationships/image" Target="../media/image226.png"/><Relationship Id="rId4" Type="http://schemas.openxmlformats.org/officeDocument/2006/relationships/image" Target="../media/image196.png"/><Relationship Id="rId5" Type="http://schemas.openxmlformats.org/officeDocument/2006/relationships/image" Target="../media/image235.png"/><Relationship Id="rId6" Type="http://schemas.openxmlformats.org/officeDocument/2006/relationships/image" Target="../media/image184.png"/><Relationship Id="rId7" Type="http://schemas.openxmlformats.org/officeDocument/2006/relationships/image" Target="../media/image2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7.xml"/><Relationship Id="rId3" Type="http://schemas.openxmlformats.org/officeDocument/2006/relationships/image" Target="../media/image246.png"/><Relationship Id="rId4" Type="http://schemas.openxmlformats.org/officeDocument/2006/relationships/image" Target="../media/image245.png"/><Relationship Id="rId5" Type="http://schemas.openxmlformats.org/officeDocument/2006/relationships/image" Target="../media/image247.png"/><Relationship Id="rId6" Type="http://schemas.openxmlformats.org/officeDocument/2006/relationships/image" Target="../media/image244.png"/><Relationship Id="rId7" Type="http://schemas.openxmlformats.org/officeDocument/2006/relationships/image" Target="../media/image23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8.xml"/><Relationship Id="rId3" Type="http://schemas.openxmlformats.org/officeDocument/2006/relationships/image" Target="../media/image240.png"/><Relationship Id="rId4" Type="http://schemas.openxmlformats.org/officeDocument/2006/relationships/image" Target="../media/image254.png"/><Relationship Id="rId5" Type="http://schemas.openxmlformats.org/officeDocument/2006/relationships/image" Target="../media/image26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49.xml"/><Relationship Id="rId3" Type="http://schemas.openxmlformats.org/officeDocument/2006/relationships/image" Target="../media/image250.png"/><Relationship Id="rId4" Type="http://schemas.openxmlformats.org/officeDocument/2006/relationships/image" Target="../media/image251.png"/><Relationship Id="rId5" Type="http://schemas.openxmlformats.org/officeDocument/2006/relationships/image" Target="../media/image253.png"/><Relationship Id="rId6" Type="http://schemas.openxmlformats.org/officeDocument/2006/relationships/image" Target="../media/image184.png"/><Relationship Id="rId7" Type="http://schemas.openxmlformats.org/officeDocument/2006/relationships/image" Target="../media/image248.jp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5.xml"/><Relationship Id="rId3" Type="http://schemas.openxmlformats.org/officeDocument/2006/relationships/image" Target="../media/image169.pn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0.xml"/><Relationship Id="rId3" Type="http://schemas.openxmlformats.org/officeDocument/2006/relationships/image" Target="../media/image264.png"/><Relationship Id="rId4" Type="http://schemas.openxmlformats.org/officeDocument/2006/relationships/image" Target="../media/image267.png"/><Relationship Id="rId5" Type="http://schemas.openxmlformats.org/officeDocument/2006/relationships/image" Target="../media/image257.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1.xml"/><Relationship Id="rId3" Type="http://schemas.openxmlformats.org/officeDocument/2006/relationships/image" Target="../media/image266.png"/><Relationship Id="rId4" Type="http://schemas.openxmlformats.org/officeDocument/2006/relationships/image" Target="../media/image263.png"/><Relationship Id="rId9" Type="http://schemas.openxmlformats.org/officeDocument/2006/relationships/image" Target="../media/image258.png"/><Relationship Id="rId5" Type="http://schemas.openxmlformats.org/officeDocument/2006/relationships/image" Target="../media/image252.png"/><Relationship Id="rId6" Type="http://schemas.openxmlformats.org/officeDocument/2006/relationships/image" Target="../media/image255.png"/><Relationship Id="rId7" Type="http://schemas.openxmlformats.org/officeDocument/2006/relationships/image" Target="../media/image262.png"/><Relationship Id="rId8" Type="http://schemas.openxmlformats.org/officeDocument/2006/relationships/image" Target="../media/image279.png"/><Relationship Id="rId11" Type="http://schemas.openxmlformats.org/officeDocument/2006/relationships/image" Target="../media/image256.png"/><Relationship Id="rId10" Type="http://schemas.openxmlformats.org/officeDocument/2006/relationships/image" Target="../media/image283.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2.xml"/><Relationship Id="rId3" Type="http://schemas.openxmlformats.org/officeDocument/2006/relationships/image" Target="../media/image260.png"/><Relationship Id="rId4" Type="http://schemas.openxmlformats.org/officeDocument/2006/relationships/image" Target="../media/image271.png"/><Relationship Id="rId5" Type="http://schemas.openxmlformats.org/officeDocument/2006/relationships/image" Target="../media/image269.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3.xml"/><Relationship Id="rId3" Type="http://schemas.openxmlformats.org/officeDocument/2006/relationships/image" Target="../media/image265.png"/><Relationship Id="rId4" Type="http://schemas.openxmlformats.org/officeDocument/2006/relationships/image" Target="../media/image274.png"/><Relationship Id="rId5" Type="http://schemas.openxmlformats.org/officeDocument/2006/relationships/image" Target="../media/image281.png"/><Relationship Id="rId6" Type="http://schemas.openxmlformats.org/officeDocument/2006/relationships/image" Target="../media/image26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4.xml"/><Relationship Id="rId3" Type="http://schemas.openxmlformats.org/officeDocument/2006/relationships/image" Target="../media/image303.png"/><Relationship Id="rId4" Type="http://schemas.openxmlformats.org/officeDocument/2006/relationships/image" Target="../media/image276.png"/><Relationship Id="rId5" Type="http://schemas.openxmlformats.org/officeDocument/2006/relationships/image" Target="../media/image29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6.xml"/><Relationship Id="rId3" Type="http://schemas.openxmlformats.org/officeDocument/2006/relationships/image" Target="../media/image268.png"/><Relationship Id="rId4" Type="http://schemas.openxmlformats.org/officeDocument/2006/relationships/image" Target="../media/image291.png"/><Relationship Id="rId9" Type="http://schemas.openxmlformats.org/officeDocument/2006/relationships/image" Target="../media/image282.png"/><Relationship Id="rId5" Type="http://schemas.openxmlformats.org/officeDocument/2006/relationships/image" Target="../media/image196.png"/><Relationship Id="rId6" Type="http://schemas.openxmlformats.org/officeDocument/2006/relationships/image" Target="../media/image273.png"/><Relationship Id="rId7" Type="http://schemas.openxmlformats.org/officeDocument/2006/relationships/image" Target="../media/image270.png"/><Relationship Id="rId8" Type="http://schemas.openxmlformats.org/officeDocument/2006/relationships/image" Target="../media/image277.png"/><Relationship Id="rId11" Type="http://schemas.openxmlformats.org/officeDocument/2006/relationships/image" Target="../media/image280.png"/><Relationship Id="rId10" Type="http://schemas.openxmlformats.org/officeDocument/2006/relationships/image" Target="../media/image287.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7.xml"/><Relationship Id="rId3" Type="http://schemas.openxmlformats.org/officeDocument/2006/relationships/image" Target="../media/image272.png"/><Relationship Id="rId4" Type="http://schemas.openxmlformats.org/officeDocument/2006/relationships/image" Target="../media/image300.png"/><Relationship Id="rId5" Type="http://schemas.openxmlformats.org/officeDocument/2006/relationships/image" Target="../media/image19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8.xml"/><Relationship Id="rId3" Type="http://schemas.openxmlformats.org/officeDocument/2006/relationships/image" Target="../media/image288.png"/><Relationship Id="rId4" Type="http://schemas.openxmlformats.org/officeDocument/2006/relationships/image" Target="../media/image294.png"/><Relationship Id="rId9" Type="http://schemas.openxmlformats.org/officeDocument/2006/relationships/image" Target="../media/image299.png"/><Relationship Id="rId5" Type="http://schemas.openxmlformats.org/officeDocument/2006/relationships/image" Target="../media/image178.png"/><Relationship Id="rId6" Type="http://schemas.openxmlformats.org/officeDocument/2006/relationships/image" Target="../media/image284.png"/><Relationship Id="rId7" Type="http://schemas.openxmlformats.org/officeDocument/2006/relationships/image" Target="../media/image187.png"/><Relationship Id="rId8" Type="http://schemas.openxmlformats.org/officeDocument/2006/relationships/image" Target="../media/image285.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59.xml"/><Relationship Id="rId3" Type="http://schemas.openxmlformats.org/officeDocument/2006/relationships/image" Target="../media/image275.png"/><Relationship Id="rId4" Type="http://schemas.openxmlformats.org/officeDocument/2006/relationships/image" Target="../media/image278.png"/><Relationship Id="rId9" Type="http://schemas.openxmlformats.org/officeDocument/2006/relationships/image" Target="../media/image296.png"/><Relationship Id="rId5" Type="http://schemas.openxmlformats.org/officeDocument/2006/relationships/image" Target="../media/image184.png"/><Relationship Id="rId6" Type="http://schemas.openxmlformats.org/officeDocument/2006/relationships/image" Target="../media/image292.png"/><Relationship Id="rId7" Type="http://schemas.openxmlformats.org/officeDocument/2006/relationships/image" Target="../media/image310.png"/><Relationship Id="rId8" Type="http://schemas.openxmlformats.org/officeDocument/2006/relationships/image" Target="../media/image286.png"/><Relationship Id="rId11" Type="http://schemas.openxmlformats.org/officeDocument/2006/relationships/image" Target="../media/image308.png"/><Relationship Id="rId10" Type="http://schemas.openxmlformats.org/officeDocument/2006/relationships/image" Target="../media/image29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6.xml"/><Relationship Id="rId3" Type="http://schemas.openxmlformats.org/officeDocument/2006/relationships/image" Target="../media/image189.png"/></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0.xml"/><Relationship Id="rId3" Type="http://schemas.openxmlformats.org/officeDocument/2006/relationships/image" Target="../media/image289.png"/><Relationship Id="rId4" Type="http://schemas.openxmlformats.org/officeDocument/2006/relationships/image" Target="../media/image301.png"/><Relationship Id="rId9" Type="http://schemas.openxmlformats.org/officeDocument/2006/relationships/image" Target="../media/image304.png"/><Relationship Id="rId5" Type="http://schemas.openxmlformats.org/officeDocument/2006/relationships/image" Target="../media/image210.png"/><Relationship Id="rId6" Type="http://schemas.openxmlformats.org/officeDocument/2006/relationships/image" Target="../media/image290.png"/><Relationship Id="rId7" Type="http://schemas.openxmlformats.org/officeDocument/2006/relationships/image" Target="../media/image295.png"/><Relationship Id="rId8" Type="http://schemas.openxmlformats.org/officeDocument/2006/relationships/image" Target="../media/image297.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1.xml"/><Relationship Id="rId3" Type="http://schemas.openxmlformats.org/officeDocument/2006/relationships/image" Target="../media/image305.png"/><Relationship Id="rId4" Type="http://schemas.openxmlformats.org/officeDocument/2006/relationships/image" Target="../media/image210.png"/><Relationship Id="rId5" Type="http://schemas.openxmlformats.org/officeDocument/2006/relationships/image" Target="../media/image290.png"/><Relationship Id="rId6" Type="http://schemas.openxmlformats.org/officeDocument/2006/relationships/image" Target="../media/image31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2.xml"/><Relationship Id="rId3" Type="http://schemas.openxmlformats.org/officeDocument/2006/relationships/image" Target="../media/image309.png"/><Relationship Id="rId4" Type="http://schemas.openxmlformats.org/officeDocument/2006/relationships/image" Target="../media/image257.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3.xml"/><Relationship Id="rId3" Type="http://schemas.openxmlformats.org/officeDocument/2006/relationships/image" Target="../media/image312.png"/><Relationship Id="rId4" Type="http://schemas.openxmlformats.org/officeDocument/2006/relationships/image" Target="../media/image314.png"/><Relationship Id="rId5" Type="http://schemas.openxmlformats.org/officeDocument/2006/relationships/image" Target="../media/image187.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40.xml"/><Relationship Id="rId2" Type="http://schemas.openxmlformats.org/officeDocument/2006/relationships/notesSlide" Target="../notesSlides/notesSlide64.xml"/><Relationship Id="rId3" Type="http://schemas.openxmlformats.org/officeDocument/2006/relationships/image" Target="../media/image302.png"/><Relationship Id="rId4" Type="http://schemas.openxmlformats.org/officeDocument/2006/relationships/image" Target="../media/image313.png"/><Relationship Id="rId5" Type="http://schemas.openxmlformats.org/officeDocument/2006/relationships/image" Target="../media/image174.png"/><Relationship Id="rId6" Type="http://schemas.openxmlformats.org/officeDocument/2006/relationships/image" Target="../media/image307.png"/><Relationship Id="rId7" Type="http://schemas.openxmlformats.org/officeDocument/2006/relationships/image" Target="../media/image306.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35.xml"/><Relationship Id="rId2" Type="http://schemas.openxmlformats.org/officeDocument/2006/relationships/notesSlide" Target="../notesSlides/notesSlide65.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tac.lfenergy.org/engagement/"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15.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49.png"/><Relationship Id="rId5" Type="http://schemas.openxmlformats.org/officeDocument/2006/relationships/image" Target="../media/image156.png"/><Relationship Id="rId6" Type="http://schemas.openxmlformats.org/officeDocument/2006/relationships/image" Target="../media/image14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7" name="Shape 907"/>
        <p:cNvGrpSpPr/>
        <p:nvPr/>
      </p:nvGrpSpPr>
      <p:grpSpPr>
        <a:xfrm>
          <a:off x="0" y="0"/>
          <a:ext cx="0" cy="0"/>
          <a:chOff x="0" y="0"/>
          <a:chExt cx="0" cy="0"/>
        </a:xfrm>
      </p:grpSpPr>
      <p:sp>
        <p:nvSpPr>
          <p:cNvPr id="908" name="Google Shape;908;p153"/>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Membership Overview</a:t>
            </a:r>
            <a:endParaRPr/>
          </a:p>
        </p:txBody>
      </p:sp>
      <p:sp>
        <p:nvSpPr>
          <p:cNvPr id="909" name="Google Shape;909;p153"/>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This deck is available in your </a:t>
            </a:r>
            <a:r>
              <a:rPr lang="de" u="sng">
                <a:solidFill>
                  <a:schemeClr val="hlink"/>
                </a:solidFill>
                <a:hlinkClick r:id="rId3"/>
              </a:rPr>
              <a:t>LFX Organizational Dashboard</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7" name="Shape 1027"/>
        <p:cNvGrpSpPr/>
        <p:nvPr/>
      </p:nvGrpSpPr>
      <p:grpSpPr>
        <a:xfrm>
          <a:off x="0" y="0"/>
          <a:ext cx="0" cy="0"/>
          <a:chOff x="0" y="0"/>
          <a:chExt cx="0" cy="0"/>
        </a:xfrm>
      </p:grpSpPr>
      <p:sp>
        <p:nvSpPr>
          <p:cNvPr id="1028" name="Google Shape;1028;p162"/>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r>
              <a:rPr lang="de"/>
              <a:t> overview</a:t>
            </a:r>
            <a:endParaRPr/>
          </a:p>
        </p:txBody>
      </p:sp>
      <p:sp>
        <p:nvSpPr>
          <p:cNvPr id="1029" name="Google Shape;1029;p162"/>
          <p:cNvSpPr txBox="1"/>
          <p:nvPr>
            <p:ph idx="1" type="body"/>
          </p:nvPr>
        </p:nvSpPr>
        <p:spPr>
          <a:xfrm>
            <a:off x="280350" y="1172425"/>
            <a:ext cx="85206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rgbClr val="1F497D"/>
              </a:buClr>
              <a:buFont typeface="Arial"/>
              <a:buNone/>
            </a:pPr>
            <a:r>
              <a:rPr lang="de"/>
              <a:t>Comprised of one (1) voting representative from each Strategic LF Energy member, two (2) annually elected General member, the TAC Chairperson, the Governing Board’s responsibilities include:</a:t>
            </a:r>
            <a:endParaRPr/>
          </a:p>
          <a:p>
            <a:pPr indent="-297434" lvl="0" marL="285750" rtl="0" algn="l">
              <a:spcBef>
                <a:spcPts val="1000"/>
              </a:spcBef>
              <a:spcAft>
                <a:spcPts val="0"/>
              </a:spcAft>
              <a:buSzPts val="1800"/>
              <a:buChar char="●"/>
            </a:pPr>
            <a:r>
              <a:rPr lang="de"/>
              <a:t>Deciding on strategic business orientations, approving budget and new projects</a:t>
            </a:r>
            <a:endParaRPr/>
          </a:p>
          <a:p>
            <a:pPr indent="-297434" lvl="0" marL="285750" rtl="0" algn="l">
              <a:spcBef>
                <a:spcPts val="0"/>
              </a:spcBef>
              <a:spcAft>
                <a:spcPts val="0"/>
              </a:spcAft>
              <a:buSzPts val="1800"/>
              <a:buChar char="●"/>
            </a:pPr>
            <a:r>
              <a:rPr lang="de"/>
              <a:t>Electing a Chair to preside over Governing Board meetings, authorize expenditures approved by the budget and manage any day-to-day operations</a:t>
            </a:r>
            <a:endParaRPr/>
          </a:p>
          <a:p>
            <a:pPr indent="-297434" lvl="0" marL="285750" rtl="0" algn="l">
              <a:spcBef>
                <a:spcPts val="0"/>
              </a:spcBef>
              <a:spcAft>
                <a:spcPts val="0"/>
              </a:spcAft>
              <a:buSzPts val="1800"/>
              <a:buChar char="●"/>
            </a:pPr>
            <a:r>
              <a:rPr lang="de"/>
              <a:t>Overseeing all Project business, marketing, outreach and trademark matters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4" name="Shape 1034"/>
        <p:cNvGrpSpPr/>
        <p:nvPr/>
      </p:nvGrpSpPr>
      <p:grpSpPr>
        <a:xfrm>
          <a:off x="0" y="0"/>
          <a:ext cx="0" cy="0"/>
          <a:chOff x="0" y="0"/>
          <a:chExt cx="0" cy="0"/>
        </a:xfrm>
      </p:grpSpPr>
      <p:sp>
        <p:nvSpPr>
          <p:cNvPr id="1035" name="Google Shape;1035;p163"/>
          <p:cNvSpPr txBox="1"/>
          <p:nvPr>
            <p:ph type="ctrTitle"/>
          </p:nvPr>
        </p:nvSpPr>
        <p:spPr>
          <a:xfrm>
            <a:off x="243681" y="1217306"/>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a:t>
            </a:r>
            <a:endParaRPr/>
          </a:p>
          <a:p>
            <a:pPr indent="0" lvl="0" marL="0" rtl="0" algn="l">
              <a:spcBef>
                <a:spcPts val="0"/>
              </a:spcBef>
              <a:spcAft>
                <a:spcPts val="0"/>
              </a:spcAft>
              <a:buNone/>
            </a:pPr>
            <a:r>
              <a:rPr lang="de" sz="3000"/>
              <a:t>voting representatives</a:t>
            </a:r>
            <a:endParaRPr sz="3000"/>
          </a:p>
        </p:txBody>
      </p:sp>
      <p:pic>
        <p:nvPicPr>
          <p:cNvPr id="1036" name="Google Shape;1036;p163" title="Screenshot 2025-10-21 at 9.25.31 AM.png"/>
          <p:cNvPicPr preferRelativeResize="0"/>
          <p:nvPr/>
        </p:nvPicPr>
        <p:blipFill>
          <a:blip r:embed="rId3">
            <a:alphaModFix/>
          </a:blip>
          <a:stretch>
            <a:fillRect/>
          </a:stretch>
        </p:blipFill>
        <p:spPr>
          <a:xfrm>
            <a:off x="5572506" y="0"/>
            <a:ext cx="3571493" cy="514349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0" name="Shape 1040"/>
        <p:cNvGrpSpPr/>
        <p:nvPr/>
      </p:nvGrpSpPr>
      <p:grpSpPr>
        <a:xfrm>
          <a:off x="0" y="0"/>
          <a:ext cx="0" cy="0"/>
          <a:chOff x="0" y="0"/>
          <a:chExt cx="0" cy="0"/>
        </a:xfrm>
      </p:grpSpPr>
      <p:sp>
        <p:nvSpPr>
          <p:cNvPr id="1041" name="Google Shape;1041;p164"/>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600"/>
              <a:t>As a Strategic Member, you are entitled to appoint a representative from your organization to serve on the Governing Board. </a:t>
            </a:r>
            <a:endParaRPr sz="1600"/>
          </a:p>
          <a:p>
            <a:pPr indent="0" lvl="0" marL="0" rtl="0" algn="l">
              <a:spcBef>
                <a:spcPts val="0"/>
              </a:spcBef>
              <a:spcAft>
                <a:spcPts val="0"/>
              </a:spcAft>
              <a:buNone/>
            </a:pPr>
            <a:r>
              <a:rPr lang="de" sz="1600"/>
              <a:t>Expectations of this role:</a:t>
            </a:r>
            <a:endParaRPr sz="1600"/>
          </a:p>
          <a:p>
            <a:pPr indent="-317500" lvl="0" marL="457200" rtl="0" algn="l">
              <a:spcBef>
                <a:spcPts val="0"/>
              </a:spcBef>
              <a:spcAft>
                <a:spcPts val="0"/>
              </a:spcAft>
              <a:buSzPts val="1400"/>
              <a:buChar char="-"/>
            </a:pPr>
            <a:r>
              <a:rPr lang="de" sz="1400"/>
              <a:t>Attend monthly Governing Board meetings ( 1st Wednesday of the month at 8:00 am US Pacific Time )</a:t>
            </a:r>
            <a:endParaRPr sz="1400"/>
          </a:p>
          <a:p>
            <a:pPr indent="-317500" lvl="0" marL="457200" rtl="0" algn="l">
              <a:spcBef>
                <a:spcPts val="0"/>
              </a:spcBef>
              <a:spcAft>
                <a:spcPts val="0"/>
              </a:spcAft>
              <a:buSzPts val="1400"/>
              <a:buChar char="-"/>
            </a:pPr>
            <a:r>
              <a:rPr lang="de" sz="1400"/>
              <a:t>Participate in membership recruitment activities, including monthly membership pipeline review call.</a:t>
            </a:r>
            <a:endParaRPr sz="1400"/>
          </a:p>
          <a:p>
            <a:pPr indent="-317500" lvl="0" marL="457200" rtl="0" algn="l">
              <a:spcBef>
                <a:spcPts val="0"/>
              </a:spcBef>
              <a:spcAft>
                <a:spcPts val="0"/>
              </a:spcAft>
              <a:buSzPts val="1400"/>
              <a:buChar char="-"/>
            </a:pPr>
            <a:r>
              <a:rPr lang="de" sz="1400"/>
              <a:t>Be available from time-to-time for strategic discussions and calls.</a:t>
            </a:r>
            <a:endParaRPr sz="1400"/>
          </a:p>
          <a:p>
            <a:pPr indent="0" lvl="0" marL="0" rtl="0" algn="l">
              <a:spcBef>
                <a:spcPts val="0"/>
              </a:spcBef>
              <a:spcAft>
                <a:spcPts val="0"/>
              </a:spcAft>
              <a:buNone/>
            </a:pPr>
            <a:r>
              <a:rPr b="1" lang="de" sz="1600"/>
              <a:t>ACTION: To appoint your representative, please file a request at </a:t>
            </a:r>
            <a:r>
              <a:rPr b="1" lang="de" sz="1600" u="sng">
                <a:solidFill>
                  <a:schemeClr val="hlink"/>
                </a:solidFill>
                <a:hlinkClick r:id="rId3"/>
              </a:rPr>
              <a:t>members.lfenergy.org</a:t>
            </a:r>
            <a:r>
              <a:rPr b="1" lang="de" sz="1600"/>
              <a:t>, and have the representative create an </a:t>
            </a:r>
            <a:r>
              <a:rPr b="1" lang="de" sz="1600" u="sng">
                <a:solidFill>
                  <a:schemeClr val="hlink"/>
                </a:solidFill>
                <a:hlinkClick r:id="rId4"/>
              </a:rPr>
              <a:t>LF ID</a:t>
            </a:r>
            <a:r>
              <a:rPr b="1" lang="de" sz="1600"/>
              <a:t>.</a:t>
            </a:r>
            <a:endParaRPr b="1" sz="1600"/>
          </a:p>
          <a:p>
            <a:pPr indent="0" lvl="0" marL="0" rtl="0" algn="l">
              <a:spcBef>
                <a:spcPts val="0"/>
              </a:spcBef>
              <a:spcAft>
                <a:spcPts val="0"/>
              </a:spcAft>
              <a:buNone/>
            </a:pPr>
            <a:r>
              <a:rPr i="1" lang="de" sz="1300"/>
              <a:t>You can change your representative at any time by making a request at </a:t>
            </a:r>
            <a:r>
              <a:rPr i="1" lang="de" sz="1300" u="sng">
                <a:solidFill>
                  <a:schemeClr val="hlink"/>
                </a:solidFill>
                <a:hlinkClick r:id="rId5"/>
              </a:rPr>
              <a:t>members.lfenergy.org</a:t>
            </a:r>
            <a:r>
              <a:rPr i="1" lang="de" sz="1300"/>
              <a:t>.</a:t>
            </a:r>
            <a:endParaRPr i="1" sz="1300"/>
          </a:p>
        </p:txBody>
      </p:sp>
      <p:sp>
        <p:nvSpPr>
          <p:cNvPr id="1042" name="Google Shape;1042;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Governing Board representative</a:t>
            </a:r>
            <a:endParaRPr sz="2700"/>
          </a:p>
          <a:p>
            <a:pPr indent="0" lvl="0" marL="0" rtl="0" algn="l">
              <a:spcBef>
                <a:spcPts val="0"/>
              </a:spcBef>
              <a:spcAft>
                <a:spcPts val="0"/>
              </a:spcAft>
              <a:buNone/>
            </a:pPr>
            <a:r>
              <a:rPr i="1" lang="de" sz="2000"/>
              <a:t>( S</a:t>
            </a:r>
            <a:r>
              <a:rPr i="1" lang="de" sz="2000"/>
              <a:t>trategic Member benefit )</a:t>
            </a:r>
            <a:endParaRPr i="1" sz="2000"/>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46" name="Shape 1046"/>
        <p:cNvGrpSpPr/>
        <p:nvPr/>
      </p:nvGrpSpPr>
      <p:grpSpPr>
        <a:xfrm>
          <a:off x="0" y="0"/>
          <a:ext cx="0" cy="0"/>
          <a:chOff x="0" y="0"/>
          <a:chExt cx="0" cy="0"/>
        </a:xfrm>
      </p:grpSpPr>
      <p:sp>
        <p:nvSpPr>
          <p:cNvPr id="1047" name="Google Shape;1047;p165"/>
          <p:cNvSpPr txBox="1"/>
          <p:nvPr>
            <p:ph idx="1" type="body"/>
          </p:nvPr>
        </p:nvSpPr>
        <p:spPr>
          <a:xfrm>
            <a:off x="280350" y="1266450"/>
            <a:ext cx="6985200" cy="3339000"/>
          </a:xfrm>
          <a:prstGeom prst="rect">
            <a:avLst/>
          </a:prstGeom>
        </p:spPr>
        <p:txBody>
          <a:bodyPr anchorCtr="0" anchor="t" bIns="91425" lIns="91425" spcFirstLastPara="1" rIns="91425" wrap="square" tIns="91425">
            <a:normAutofit lnSpcReduction="10000"/>
          </a:bodyPr>
          <a:lstStyle/>
          <a:p>
            <a:pPr indent="0" lvl="0" marL="0" rtl="0" algn="l">
              <a:spcBef>
                <a:spcPts val="0"/>
              </a:spcBef>
              <a:spcAft>
                <a:spcPts val="0"/>
              </a:spcAft>
              <a:buClr>
                <a:schemeClr val="dk1"/>
              </a:buClr>
              <a:buSzPts val="1100"/>
              <a:buFont typeface="Arial"/>
              <a:buNone/>
            </a:pPr>
            <a:r>
              <a:rPr lang="de" sz="1700"/>
              <a:t>Per the </a:t>
            </a:r>
            <a:r>
              <a:rPr lang="de" sz="1700" u="sng">
                <a:solidFill>
                  <a:schemeClr val="hlink"/>
                </a:solidFill>
                <a:hlinkClick r:id="rId3"/>
              </a:rPr>
              <a:t>LF Energy charter</a:t>
            </a:r>
            <a:r>
              <a:rPr lang="de" sz="1700"/>
              <a:t>, Section 2(c):</a:t>
            </a:r>
            <a:endParaRPr sz="1600"/>
          </a:p>
          <a:p>
            <a:pPr indent="0" lvl="0" marL="457200" rtl="0" algn="l">
              <a:spcBef>
                <a:spcPts val="0"/>
              </a:spcBef>
              <a:spcAft>
                <a:spcPts val="0"/>
              </a:spcAft>
              <a:buClr>
                <a:schemeClr val="dk1"/>
              </a:buClr>
              <a:buSzPts val="1100"/>
              <a:buFont typeface="Arial"/>
              <a:buNone/>
            </a:pPr>
            <a:r>
              <a:rPr i="1" lang="de" sz="1500"/>
              <a:t>General Members, acting as a class, will be entitled to annually elect one representative to the Governing Board for every ten General Members, up to a maximum of three representatives, provided that there will always be at least one General Member representative, even if there are less than ten General Members. The Governing Board determines the election process.</a:t>
            </a:r>
            <a:endParaRPr i="1" sz="1500"/>
          </a:p>
          <a:p>
            <a:pPr indent="0" lvl="0" marL="0" rtl="0" algn="l">
              <a:spcBef>
                <a:spcPts val="0"/>
              </a:spcBef>
              <a:spcAft>
                <a:spcPts val="0"/>
              </a:spcAft>
              <a:buNone/>
            </a:pPr>
            <a:r>
              <a:rPr lang="de" sz="1600"/>
              <a:t>The</a:t>
            </a:r>
            <a:r>
              <a:rPr lang="de" sz="1600"/>
              <a:t> General Member class elects new representative(s) during the month of June to serve a term from July 1st through June 30th the following year. </a:t>
            </a:r>
            <a:endParaRPr sz="1600"/>
          </a:p>
          <a:p>
            <a:pPr indent="0" lvl="0" marL="0" rtl="0" algn="l">
              <a:spcBef>
                <a:spcPts val="0"/>
              </a:spcBef>
              <a:spcAft>
                <a:spcPts val="0"/>
              </a:spcAft>
              <a:buNone/>
            </a:pPr>
            <a:r>
              <a:rPr b="1" lang="de" sz="1600"/>
              <a:t>ACTION: Look for details regarding the election in April/May.</a:t>
            </a:r>
            <a:endParaRPr b="1" sz="1600"/>
          </a:p>
          <a:p>
            <a:pPr indent="0" lvl="0" marL="0" rtl="0" algn="l">
              <a:spcBef>
                <a:spcPts val="0"/>
              </a:spcBef>
              <a:spcAft>
                <a:spcPts val="0"/>
              </a:spcAft>
              <a:buNone/>
            </a:pPr>
            <a:r>
              <a:rPr i="1" lang="de" sz="1300"/>
              <a:t>If you have any questions about this process or the role, please contact us at </a:t>
            </a:r>
            <a:r>
              <a:rPr i="1" lang="de" sz="1300" u="sng">
                <a:solidFill>
                  <a:schemeClr val="hlink"/>
                </a:solidFill>
                <a:hlinkClick r:id="rId4"/>
              </a:rPr>
              <a:t>members.lfenergy.org</a:t>
            </a:r>
            <a:r>
              <a:rPr i="1" lang="de" sz="1300"/>
              <a:t>. </a:t>
            </a:r>
            <a:endParaRPr i="1" sz="1300"/>
          </a:p>
        </p:txBody>
      </p:sp>
      <p:sp>
        <p:nvSpPr>
          <p:cNvPr id="1048" name="Google Shape;1048;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Governing Board representative election</a:t>
            </a:r>
            <a:endParaRPr/>
          </a:p>
          <a:p>
            <a:pPr indent="0" lvl="0" marL="0" rtl="0" algn="l">
              <a:spcBef>
                <a:spcPts val="0"/>
              </a:spcBef>
              <a:spcAft>
                <a:spcPts val="0"/>
              </a:spcAft>
              <a:buNone/>
            </a:pPr>
            <a:r>
              <a:rPr i="1" lang="de" sz="2000"/>
              <a:t>( General Member benefit )</a:t>
            </a:r>
            <a:endParaRPr i="1" sz="2000"/>
          </a:p>
        </p:txBody>
      </p:sp>
      <p:pic>
        <p:nvPicPr>
          <p:cNvPr id="1049" name="Google Shape;1049;p165"/>
          <p:cNvPicPr preferRelativeResize="0"/>
          <p:nvPr/>
        </p:nvPicPr>
        <p:blipFill>
          <a:blip r:embed="rId5">
            <a:alphaModFix/>
          </a:blip>
          <a:stretch>
            <a:fillRect/>
          </a:stretch>
        </p:blipFill>
        <p:spPr>
          <a:xfrm>
            <a:off x="7457450" y="2627725"/>
            <a:ext cx="1672575" cy="1813150"/>
          </a:xfrm>
          <a:prstGeom prst="rect">
            <a:avLst/>
          </a:prstGeom>
          <a:noFill/>
          <a:ln>
            <a:noFill/>
          </a:ln>
        </p:spPr>
      </p:pic>
      <p:pic>
        <p:nvPicPr>
          <p:cNvPr id="1050" name="Google Shape;1050;p165"/>
          <p:cNvPicPr preferRelativeResize="0"/>
          <p:nvPr/>
        </p:nvPicPr>
        <p:blipFill>
          <a:blip r:embed="rId6">
            <a:alphaModFix/>
          </a:blip>
          <a:stretch>
            <a:fillRect/>
          </a:stretch>
        </p:blipFill>
        <p:spPr>
          <a:xfrm>
            <a:off x="7430841" y="729775"/>
            <a:ext cx="1699184" cy="1841976"/>
          </a:xfrm>
          <a:prstGeom prst="rect">
            <a:avLst/>
          </a:prstGeom>
          <a:noFill/>
          <a:ln>
            <a:noFill/>
          </a:ln>
        </p:spPr>
      </p:pic>
      <p:pic>
        <p:nvPicPr>
          <p:cNvPr id="1051" name="Google Shape;1051;p165"/>
          <p:cNvPicPr preferRelativeResize="0"/>
          <p:nvPr/>
        </p:nvPicPr>
        <p:blipFill>
          <a:blip r:embed="rId7">
            <a:alphaModFix/>
          </a:blip>
          <a:stretch>
            <a:fillRect/>
          </a:stretch>
        </p:blipFill>
        <p:spPr>
          <a:xfrm>
            <a:off x="7610839" y="780375"/>
            <a:ext cx="1339200" cy="1366200"/>
          </a:xfrm>
          <a:prstGeom prst="ellipse">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5" name="Shape 1055"/>
        <p:cNvGrpSpPr/>
        <p:nvPr/>
      </p:nvGrpSpPr>
      <p:grpSpPr>
        <a:xfrm>
          <a:off x="0" y="0"/>
          <a:ext cx="0" cy="0"/>
          <a:chOff x="0" y="0"/>
          <a:chExt cx="0" cy="0"/>
        </a:xfrm>
      </p:grpSpPr>
      <p:sp>
        <p:nvSpPr>
          <p:cNvPr id="1056" name="Google Shape;1056;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Technical</a:t>
            </a:r>
            <a:r>
              <a:rPr lang="de"/>
              <a:t> Advisory </a:t>
            </a:r>
            <a:r>
              <a:rPr lang="de"/>
              <a:t>Council</a:t>
            </a:r>
            <a:r>
              <a:rPr lang="de"/>
              <a:t> (TAC) overview</a:t>
            </a:r>
            <a:endParaRPr/>
          </a:p>
        </p:txBody>
      </p:sp>
      <p:sp>
        <p:nvSpPr>
          <p:cNvPr id="1057" name="Google Shape;1057;p16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The TAC is the technical governance heart and soul of LF Energy. As new projects get contributed to </a:t>
            </a:r>
            <a:r>
              <a:rPr lang="de"/>
              <a:t>LF Energy </a:t>
            </a:r>
            <a:r>
              <a:rPr lang="de"/>
              <a:t>they get reviewed and approved by this committee. </a:t>
            </a:r>
            <a:endParaRPr/>
          </a:p>
          <a:p>
            <a:pPr indent="0" lvl="0" marL="0" rtl="0" algn="l">
              <a:spcBef>
                <a:spcPts val="1000"/>
              </a:spcBef>
              <a:spcAft>
                <a:spcPts val="0"/>
              </a:spcAft>
              <a:buNone/>
            </a:pPr>
            <a:r>
              <a:rPr lang="de"/>
              <a:t>TAC members consist of Strategic members as well as the project leads for all active projects. Anyone in the community can attend TAC meetings.</a:t>
            </a:r>
            <a:endParaRPr/>
          </a:p>
          <a:p>
            <a:pPr indent="0" lvl="0" marL="0" rtl="0" algn="l">
              <a:spcBef>
                <a:spcPts val="1000"/>
              </a:spcBef>
              <a:spcAft>
                <a:spcPts val="1000"/>
              </a:spcAft>
              <a:buNone/>
            </a:pPr>
            <a:r>
              <a:rPr lang="de"/>
              <a:t>The TAC meets every 3 weeks on Tuesdays, and members are invited to attend these calls. Subscribe to the technical mailing list at </a:t>
            </a:r>
            <a:r>
              <a:rPr lang="de" u="sng">
                <a:solidFill>
                  <a:schemeClr val="hlink"/>
                </a:solidFill>
                <a:hlinkClick r:id="rId3"/>
              </a:rPr>
              <a:t>lists.lfenergy.org/g/tac</a:t>
            </a:r>
            <a:r>
              <a:rPr lang="de"/>
              <a:t> for more information and add the </a:t>
            </a:r>
            <a:r>
              <a:rPr lang="de" u="sng">
                <a:solidFill>
                  <a:schemeClr val="hlink"/>
                </a:solidFill>
                <a:hlinkClick r:id="rId4"/>
              </a:rPr>
              <a:t>TAC Meeting to your Calendar Now</a:t>
            </a:r>
            <a:r>
              <a:rPr lang="de"/>
              <a:t>.</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2" name="Shape 1062"/>
        <p:cNvGrpSpPr/>
        <p:nvPr/>
      </p:nvGrpSpPr>
      <p:grpSpPr>
        <a:xfrm>
          <a:off x="0" y="0"/>
          <a:ext cx="0" cy="0"/>
          <a:chOff x="0" y="0"/>
          <a:chExt cx="0" cy="0"/>
        </a:xfrm>
      </p:grpSpPr>
      <p:sp>
        <p:nvSpPr>
          <p:cNvPr id="1063" name="Google Shape;1063;p167"/>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4088"/>
              <a:t>Technical Advisory Council (TAC)</a:t>
            </a:r>
            <a:endParaRPr sz="4088"/>
          </a:p>
          <a:p>
            <a:pPr indent="0" lvl="0" marL="0" rtl="0" algn="l">
              <a:spcBef>
                <a:spcPts val="0"/>
              </a:spcBef>
              <a:spcAft>
                <a:spcPts val="0"/>
              </a:spcAft>
              <a:buNone/>
            </a:pPr>
            <a:r>
              <a:rPr lang="de" sz="3000"/>
              <a:t>voting representatives</a:t>
            </a:r>
            <a:endParaRPr sz="3000"/>
          </a:p>
        </p:txBody>
      </p:sp>
      <p:pic>
        <p:nvPicPr>
          <p:cNvPr id="1064" name="Google Shape;1064;p167" title="Screenshot 2025-11-10 at 4.15.16 PM.png"/>
          <p:cNvPicPr preferRelativeResize="0"/>
          <p:nvPr/>
        </p:nvPicPr>
        <p:blipFill>
          <a:blip r:embed="rId3">
            <a:alphaModFix/>
          </a:blip>
          <a:stretch>
            <a:fillRect/>
          </a:stretch>
        </p:blipFill>
        <p:spPr>
          <a:xfrm>
            <a:off x="5401258" y="0"/>
            <a:ext cx="3742742" cy="514350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68" name="Shape 1068"/>
        <p:cNvGrpSpPr/>
        <p:nvPr/>
      </p:nvGrpSpPr>
      <p:grpSpPr>
        <a:xfrm>
          <a:off x="0" y="0"/>
          <a:ext cx="0" cy="0"/>
          <a:chOff x="0" y="0"/>
          <a:chExt cx="0" cy="0"/>
        </a:xfrm>
      </p:grpSpPr>
      <p:sp>
        <p:nvSpPr>
          <p:cNvPr id="1069" name="Google Shape;1069;p16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TAC representative</a:t>
            </a:r>
            <a:endParaRPr sz="2700"/>
          </a:p>
          <a:p>
            <a:pPr indent="0" lvl="0" marL="0" rtl="0" algn="l">
              <a:spcBef>
                <a:spcPts val="0"/>
              </a:spcBef>
              <a:spcAft>
                <a:spcPts val="0"/>
              </a:spcAft>
              <a:buNone/>
            </a:pPr>
            <a:r>
              <a:rPr i="1" lang="de" sz="2000"/>
              <a:t>( Strategic Member benefit )</a:t>
            </a:r>
            <a:endParaRPr i="1" sz="2000"/>
          </a:p>
        </p:txBody>
      </p:sp>
      <p:sp>
        <p:nvSpPr>
          <p:cNvPr id="1070" name="Google Shape;1070;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de"/>
              <a:t>As a Strategic Member, you are entitled to appoint a representative from your organization to serve on the TAC. Expectations of this role:</a:t>
            </a:r>
            <a:endParaRPr/>
          </a:p>
          <a:p>
            <a:pPr indent="-334327" lvl="0" marL="457200" rtl="0" algn="l">
              <a:spcBef>
                <a:spcPts val="1000"/>
              </a:spcBef>
              <a:spcAft>
                <a:spcPts val="0"/>
              </a:spcAft>
              <a:buSzPct val="100000"/>
              <a:buChar char="-"/>
            </a:pPr>
            <a:r>
              <a:rPr lang="de"/>
              <a:t>Attend TAC meetings held every three weeks on Tuesday at 8:00am US Pacific Time.</a:t>
            </a:r>
            <a:endParaRPr/>
          </a:p>
          <a:p>
            <a:pPr indent="-334327" lvl="0" marL="457200" rtl="0" algn="l">
              <a:spcBef>
                <a:spcPts val="0"/>
              </a:spcBef>
              <a:spcAft>
                <a:spcPts val="0"/>
              </a:spcAft>
              <a:buSzPct val="100000"/>
              <a:buChar char="-"/>
            </a:pPr>
            <a:r>
              <a:rPr lang="de"/>
              <a:t>Be available to serve as a TAC mentor to new projects coming into LF Energy</a:t>
            </a:r>
            <a:endParaRPr/>
          </a:p>
          <a:p>
            <a:pPr indent="-334327" lvl="0" marL="457200" rtl="0" algn="l">
              <a:spcBef>
                <a:spcPts val="0"/>
              </a:spcBef>
              <a:spcAft>
                <a:spcPts val="0"/>
              </a:spcAft>
              <a:buSzPct val="100000"/>
              <a:buChar char="-"/>
            </a:pPr>
            <a:r>
              <a:rPr lang="de"/>
              <a:t>Participate in out of meeting discussions.</a:t>
            </a:r>
            <a:endParaRPr/>
          </a:p>
          <a:p>
            <a:pPr indent="-334327" lvl="0" marL="457200" rtl="0" algn="l">
              <a:spcBef>
                <a:spcPts val="0"/>
              </a:spcBef>
              <a:spcAft>
                <a:spcPts val="0"/>
              </a:spcAft>
              <a:buSzPct val="100000"/>
              <a:buChar char="-"/>
            </a:pPr>
            <a:r>
              <a:rPr lang="de"/>
              <a:t>Be available from time-to-time for strategic discussions and calls.</a:t>
            </a:r>
            <a:endParaRPr/>
          </a:p>
          <a:p>
            <a:pPr indent="0" lvl="0" marL="0" rtl="0" algn="l">
              <a:spcBef>
                <a:spcPts val="1000"/>
              </a:spcBef>
              <a:spcAft>
                <a:spcPts val="0"/>
              </a:spcAft>
              <a:buNone/>
            </a:pPr>
            <a:r>
              <a:rPr b="1" lang="de">
                <a:latin typeface="Roboto Slab"/>
                <a:ea typeface="Roboto Slab"/>
                <a:cs typeface="Roboto Slab"/>
                <a:sym typeface="Roboto Slab"/>
              </a:rPr>
              <a:t>ACTION: To appoint your representative, please file a request at </a:t>
            </a:r>
            <a:r>
              <a:rPr b="1" lang="de" u="sng">
                <a:solidFill>
                  <a:schemeClr val="hlink"/>
                </a:solidFill>
                <a:latin typeface="Roboto Slab"/>
                <a:ea typeface="Roboto Slab"/>
                <a:cs typeface="Roboto Slab"/>
                <a:sym typeface="Roboto Slab"/>
                <a:hlinkClick r:id="rId3"/>
              </a:rPr>
              <a:t>members.lfenergy.org</a:t>
            </a:r>
            <a:r>
              <a:rPr b="1" lang="de">
                <a:latin typeface="Roboto Slab"/>
                <a:ea typeface="Roboto Slab"/>
                <a:cs typeface="Roboto Slab"/>
                <a:sym typeface="Roboto Slab"/>
              </a:rPr>
              <a:t>, and have the representative create an </a:t>
            </a:r>
            <a:r>
              <a:rPr b="1" lang="de" u="sng">
                <a:solidFill>
                  <a:schemeClr val="hlink"/>
                </a:solidFill>
                <a:latin typeface="Roboto Slab"/>
                <a:ea typeface="Roboto Slab"/>
                <a:cs typeface="Roboto Slab"/>
                <a:sym typeface="Roboto Slab"/>
                <a:hlinkClick r:id="rId4"/>
              </a:rPr>
              <a:t>LF ID</a:t>
            </a:r>
            <a:r>
              <a:rPr b="1" lang="de">
                <a:latin typeface="Roboto Slab"/>
                <a:ea typeface="Roboto Slab"/>
                <a:cs typeface="Roboto Slab"/>
                <a:sym typeface="Roboto Slab"/>
              </a:rPr>
              <a:t>.</a:t>
            </a:r>
            <a:endParaRPr b="1">
              <a:latin typeface="Roboto Slab"/>
              <a:ea typeface="Roboto Slab"/>
              <a:cs typeface="Roboto Slab"/>
              <a:sym typeface="Roboto Slab"/>
            </a:endParaRPr>
          </a:p>
          <a:p>
            <a:pPr indent="0" lvl="0" marL="0" rtl="0" algn="l">
              <a:spcBef>
                <a:spcPts val="1000"/>
              </a:spcBef>
              <a:spcAft>
                <a:spcPts val="0"/>
              </a:spcAft>
              <a:buNone/>
            </a:pPr>
            <a:r>
              <a:rPr lang="de"/>
              <a:t>You can change your representative at any time by making a request at </a:t>
            </a:r>
            <a:r>
              <a:rPr lang="de" u="sng">
                <a:solidFill>
                  <a:schemeClr val="hlink"/>
                </a:solidFill>
                <a:hlinkClick r:id="rId5"/>
              </a:rPr>
              <a:t>members.lfenergy.org</a:t>
            </a:r>
            <a:r>
              <a:rPr lang="de"/>
              <a:t>.</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75" name="Shape 1075"/>
        <p:cNvGrpSpPr/>
        <p:nvPr/>
      </p:nvGrpSpPr>
      <p:grpSpPr>
        <a:xfrm>
          <a:off x="0" y="0"/>
          <a:ext cx="0" cy="0"/>
          <a:chOff x="0" y="0"/>
          <a:chExt cx="0" cy="0"/>
        </a:xfrm>
      </p:grpSpPr>
      <p:sp>
        <p:nvSpPr>
          <p:cNvPr id="1076" name="Google Shape;1076;p169"/>
          <p:cNvSpPr txBox="1"/>
          <p:nvPr>
            <p:ph idx="1" type="body"/>
          </p:nvPr>
        </p:nvSpPr>
        <p:spPr>
          <a:xfrm>
            <a:off x="210263" y="949838"/>
            <a:ext cx="6390600" cy="25044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de"/>
              <a:t>Projects can become part of LF Energy through the submission of a mature code base.</a:t>
            </a:r>
            <a:endParaRPr/>
          </a:p>
          <a:p>
            <a:pPr indent="-279400" lvl="0" marL="342900" rtl="0" algn="l">
              <a:spcBef>
                <a:spcPts val="0"/>
              </a:spcBef>
              <a:spcAft>
                <a:spcPts val="0"/>
              </a:spcAft>
              <a:buSzPts val="1800"/>
              <a:buChar char="●"/>
            </a:pPr>
            <a:r>
              <a:rPr lang="de"/>
              <a:t>Projects can also be formed through working groups or special interests groups that submit a proposal and then form as a project.</a:t>
            </a:r>
            <a:endParaRPr/>
          </a:p>
          <a:p>
            <a:pPr indent="-279400" lvl="0" marL="342900" rtl="0" algn="l">
              <a:spcBef>
                <a:spcPts val="0"/>
              </a:spcBef>
              <a:spcAft>
                <a:spcPts val="0"/>
              </a:spcAft>
              <a:buSzPts val="1800"/>
              <a:buChar char="●"/>
            </a:pPr>
            <a:r>
              <a:rPr lang="de"/>
              <a:t>Learn more at </a:t>
            </a:r>
            <a:r>
              <a:rPr lang="de" u="sng">
                <a:solidFill>
                  <a:schemeClr val="hlink"/>
                </a:solidFill>
                <a:hlinkClick r:id="rId3"/>
              </a:rPr>
              <a:t>lfenergy.org/host-your-project</a:t>
            </a:r>
            <a:r>
              <a:rPr lang="de"/>
              <a:t> </a:t>
            </a:r>
            <a:endParaRPr/>
          </a:p>
        </p:txBody>
      </p:sp>
      <p:sp>
        <p:nvSpPr>
          <p:cNvPr id="1077" name="Google Shape;1077;p169"/>
          <p:cNvSpPr txBox="1"/>
          <p:nvPr>
            <p:ph type="title"/>
          </p:nvPr>
        </p:nvSpPr>
        <p:spPr>
          <a:xfrm>
            <a:off x="233775" y="307500"/>
            <a:ext cx="6390600" cy="456000"/>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chemeClr val="dk1"/>
              </a:buClr>
              <a:buSzPts val="800"/>
              <a:buFont typeface="Arial"/>
              <a:buNone/>
            </a:pPr>
            <a:r>
              <a:rPr lang="de"/>
              <a:t>LF Energy </a:t>
            </a:r>
            <a:r>
              <a:rPr lang="de" u="sng">
                <a:solidFill>
                  <a:schemeClr val="hlink"/>
                </a:solidFill>
                <a:hlinkClick r:id="rId4"/>
              </a:rPr>
              <a:t>project lifecycle</a:t>
            </a:r>
            <a:endParaRPr/>
          </a:p>
          <a:p>
            <a:pPr indent="0" lvl="0" marL="0" rtl="0" algn="l">
              <a:lnSpc>
                <a:spcPct val="90000"/>
              </a:lnSpc>
              <a:spcBef>
                <a:spcPts val="0"/>
              </a:spcBef>
              <a:spcAft>
                <a:spcPts val="0"/>
              </a:spcAft>
              <a:buSzPts val="2700"/>
              <a:buNone/>
            </a:pPr>
            <a:r>
              <a:t/>
            </a:r>
            <a:endParaRPr/>
          </a:p>
        </p:txBody>
      </p:sp>
      <p:pic>
        <p:nvPicPr>
          <p:cNvPr id="1078" name="Google Shape;1078;p169"/>
          <p:cNvPicPr preferRelativeResize="0"/>
          <p:nvPr/>
        </p:nvPicPr>
        <p:blipFill rotWithShape="1">
          <a:blip r:embed="rId5">
            <a:alphaModFix/>
          </a:blip>
          <a:srcRect b="42752" l="0" r="0" t="0"/>
          <a:stretch/>
        </p:blipFill>
        <p:spPr>
          <a:xfrm>
            <a:off x="1321150" y="3168405"/>
            <a:ext cx="6463227" cy="67207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2" name="Shape 1082"/>
        <p:cNvGrpSpPr/>
        <p:nvPr/>
      </p:nvGrpSpPr>
      <p:grpSpPr>
        <a:xfrm>
          <a:off x="0" y="0"/>
          <a:ext cx="0" cy="0"/>
          <a:chOff x="0" y="0"/>
          <a:chExt cx="0" cy="0"/>
        </a:xfrm>
      </p:grpSpPr>
      <p:sp>
        <p:nvSpPr>
          <p:cNvPr id="1083" name="Google Shape;1083;p170"/>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t>
            </a:r>
            <a:r>
              <a:rPr lang="de"/>
              <a:t>Advisory </a:t>
            </a:r>
            <a:r>
              <a:rPr lang="de"/>
              <a:t>Co</a:t>
            </a:r>
            <a:r>
              <a:rPr lang="de"/>
              <a:t>mmittee (MAC)</a:t>
            </a:r>
            <a:endParaRPr/>
          </a:p>
        </p:txBody>
      </p:sp>
      <p:sp>
        <p:nvSpPr>
          <p:cNvPr id="1084" name="Google Shape;1084;p170"/>
          <p:cNvSpPr txBox="1"/>
          <p:nvPr>
            <p:ph idx="1" type="body"/>
          </p:nvPr>
        </p:nvSpPr>
        <p:spPr>
          <a:xfrm>
            <a:off x="311700" y="1099775"/>
            <a:ext cx="3999900" cy="3339000"/>
          </a:xfrm>
          <a:prstGeom prst="rect">
            <a:avLst/>
          </a:prstGeom>
        </p:spPr>
        <p:txBody>
          <a:bodyPr anchorCtr="0" anchor="t" bIns="91425" lIns="91425" spcFirstLastPara="1" rIns="91425" wrap="square" tIns="91425">
            <a:normAutofit/>
          </a:bodyPr>
          <a:lstStyle/>
          <a:p>
            <a:pPr indent="0" lvl="0" marL="0" rtl="0" algn="l">
              <a:lnSpc>
                <a:spcPct val="100000"/>
              </a:lnSpc>
              <a:spcBef>
                <a:spcPts val="0"/>
              </a:spcBef>
              <a:spcAft>
                <a:spcPts val="0"/>
              </a:spcAft>
              <a:buNone/>
            </a:pPr>
            <a:r>
              <a:rPr lang="de" sz="1400"/>
              <a:t>The MAC advises on marketing and communications strategies including events and campaigns.</a:t>
            </a:r>
            <a:endParaRPr sz="1400"/>
          </a:p>
          <a:p>
            <a:pPr indent="0" lvl="0" marL="0" rtl="0" algn="l">
              <a:lnSpc>
                <a:spcPct val="100000"/>
              </a:lnSpc>
              <a:spcBef>
                <a:spcPts val="0"/>
              </a:spcBef>
              <a:spcAft>
                <a:spcPts val="0"/>
              </a:spcAft>
              <a:buNone/>
            </a:pPr>
            <a:r>
              <a:t/>
            </a:r>
            <a:endParaRPr/>
          </a:p>
          <a:p>
            <a:pPr indent="0" lvl="0" marL="0" rtl="0" algn="l">
              <a:lnSpc>
                <a:spcPct val="100000"/>
              </a:lnSpc>
              <a:spcBef>
                <a:spcPts val="0"/>
              </a:spcBef>
              <a:spcAft>
                <a:spcPts val="0"/>
              </a:spcAft>
              <a:buNone/>
            </a:pPr>
            <a:r>
              <a:rPr lang="de" sz="1400"/>
              <a:t>The MAC is made up of representatives from all members. There is no cap on the number of committee members.</a:t>
            </a:r>
            <a:endParaRPr sz="1400"/>
          </a:p>
          <a:p>
            <a:pPr indent="0" lvl="0" marL="0" rtl="0" algn="l">
              <a:lnSpc>
                <a:spcPct val="100000"/>
              </a:lnSpc>
              <a:spcBef>
                <a:spcPts val="1200"/>
              </a:spcBef>
              <a:spcAft>
                <a:spcPts val="0"/>
              </a:spcAft>
              <a:buNone/>
            </a:pPr>
            <a:r>
              <a:rPr b="1" lang="de" sz="1400"/>
              <a:t>The MAC meets the 4th Thursday of each month at 7 am US Pacific, and members are invited to appoint a representative to attend these calls. </a:t>
            </a:r>
            <a:endParaRPr b="1" sz="1400"/>
          </a:p>
          <a:p>
            <a:pPr indent="0" lvl="0" marL="0" rtl="0" algn="l">
              <a:lnSpc>
                <a:spcPct val="100000"/>
              </a:lnSpc>
              <a:spcBef>
                <a:spcPts val="1200"/>
              </a:spcBef>
              <a:spcAft>
                <a:spcPts val="0"/>
              </a:spcAft>
              <a:buNone/>
            </a:pPr>
            <a:r>
              <a:rPr lang="de" sz="1400"/>
              <a:t>Recordings and minutes from prior meetings are </a:t>
            </a:r>
            <a:r>
              <a:rPr lang="de" sz="1400" u="sng">
                <a:solidFill>
                  <a:schemeClr val="hlink"/>
                </a:solidFill>
                <a:hlinkClick r:id="rId3"/>
              </a:rPr>
              <a:t>available publicly</a:t>
            </a:r>
            <a:r>
              <a:rPr lang="de" sz="1400"/>
              <a:t>.</a:t>
            </a:r>
            <a:endParaRPr sz="1400"/>
          </a:p>
        </p:txBody>
      </p:sp>
      <p:pic>
        <p:nvPicPr>
          <p:cNvPr id="1085" name="Google Shape;1085;p170"/>
          <p:cNvPicPr preferRelativeResize="0"/>
          <p:nvPr/>
        </p:nvPicPr>
        <p:blipFill>
          <a:blip r:embed="rId4">
            <a:alphaModFix/>
          </a:blip>
          <a:stretch>
            <a:fillRect/>
          </a:stretch>
        </p:blipFill>
        <p:spPr>
          <a:xfrm>
            <a:off x="5869152" y="956750"/>
            <a:ext cx="3052073" cy="40865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89" name="Shape 1089"/>
        <p:cNvGrpSpPr/>
        <p:nvPr/>
      </p:nvGrpSpPr>
      <p:grpSpPr>
        <a:xfrm>
          <a:off x="0" y="0"/>
          <a:ext cx="0" cy="0"/>
          <a:chOff x="0" y="0"/>
          <a:chExt cx="0" cy="0"/>
        </a:xfrm>
      </p:grpSpPr>
      <p:sp>
        <p:nvSpPr>
          <p:cNvPr id="1090" name="Google Shape;1090;p171"/>
          <p:cNvSpPr txBox="1"/>
          <p:nvPr>
            <p:ph idx="1" type="body"/>
          </p:nvPr>
        </p:nvSpPr>
        <p:spPr>
          <a:xfrm>
            <a:off x="280350" y="1266450"/>
            <a:ext cx="85206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600"/>
              <a:t>As an LF Energy Member, you are entitled to appoint a representative from your organization to serve on the MAC. Expectations of this role:</a:t>
            </a:r>
            <a:endParaRPr sz="1600"/>
          </a:p>
          <a:p>
            <a:pPr indent="-330200" lvl="0" marL="457200" rtl="0" algn="l">
              <a:spcBef>
                <a:spcPts val="1000"/>
              </a:spcBef>
              <a:spcAft>
                <a:spcPts val="0"/>
              </a:spcAft>
              <a:buSzPts val="1600"/>
              <a:buChar char="-"/>
            </a:pPr>
            <a:r>
              <a:rPr lang="de" sz="1600"/>
              <a:t>Attend MAC meetings held the 4th Thursday of each month at 7 am US Pacific / 10 am US Eastern / 16:00 Central European Time</a:t>
            </a:r>
            <a:endParaRPr sz="1600"/>
          </a:p>
          <a:p>
            <a:pPr indent="-330200" lvl="0" marL="457200" rtl="0" algn="l">
              <a:spcBef>
                <a:spcPts val="0"/>
              </a:spcBef>
              <a:spcAft>
                <a:spcPts val="0"/>
              </a:spcAft>
              <a:buSzPts val="1600"/>
              <a:buChar char="-"/>
            </a:pPr>
            <a:r>
              <a:rPr lang="de" sz="1600"/>
              <a:t>Participate in out-of-meeting discussions.</a:t>
            </a:r>
            <a:endParaRPr sz="1600"/>
          </a:p>
          <a:p>
            <a:pPr indent="-330200" lvl="0" marL="457200" rtl="0" algn="l">
              <a:spcBef>
                <a:spcPts val="0"/>
              </a:spcBef>
              <a:spcAft>
                <a:spcPts val="0"/>
              </a:spcAft>
              <a:buSzPts val="1600"/>
              <a:buChar char="-"/>
            </a:pPr>
            <a:r>
              <a:rPr lang="de" sz="1600"/>
              <a:t>Be available from time-to-time for strategic discussions and calls.</a:t>
            </a:r>
            <a:endParaRPr sz="1600"/>
          </a:p>
          <a:p>
            <a:pPr indent="0" lvl="0" marL="0" rtl="0" algn="l">
              <a:spcBef>
                <a:spcPts val="1000"/>
              </a:spcBef>
              <a:spcAft>
                <a:spcPts val="0"/>
              </a:spcAft>
              <a:buNone/>
            </a:pPr>
            <a:r>
              <a:rPr b="1" lang="de" sz="1600">
                <a:latin typeface="Roboto Slab"/>
                <a:ea typeface="Roboto Slab"/>
                <a:cs typeface="Roboto Slab"/>
                <a:sym typeface="Roboto Slab"/>
              </a:rPr>
              <a:t>ACTION: To appoint your representative, please complete this </a:t>
            </a:r>
            <a:r>
              <a:rPr b="1" lang="de" sz="1600" u="sng">
                <a:solidFill>
                  <a:schemeClr val="hlink"/>
                </a:solidFill>
                <a:latin typeface="Roboto Slab"/>
                <a:ea typeface="Roboto Slab"/>
                <a:cs typeface="Roboto Slab"/>
                <a:sym typeface="Roboto Slab"/>
                <a:hlinkClick r:id="rId3"/>
              </a:rPr>
              <a:t>form</a:t>
            </a:r>
            <a:r>
              <a:rPr b="1" lang="de" sz="1600">
                <a:latin typeface="Roboto Slab"/>
                <a:ea typeface="Roboto Slab"/>
                <a:cs typeface="Roboto Slab"/>
                <a:sym typeface="Roboto Slab"/>
              </a:rPr>
              <a:t> (select “Marketing/PR” then “Add or Change Marketing Committee Member”).</a:t>
            </a:r>
            <a:endParaRPr b="1" sz="1600">
              <a:latin typeface="Roboto Slab"/>
              <a:ea typeface="Roboto Slab"/>
              <a:cs typeface="Roboto Slab"/>
              <a:sym typeface="Roboto Slab"/>
            </a:endParaRPr>
          </a:p>
          <a:p>
            <a:pPr indent="0" lvl="0" marL="0" rtl="0" algn="l">
              <a:spcBef>
                <a:spcPts val="1000"/>
              </a:spcBef>
              <a:spcAft>
                <a:spcPts val="0"/>
              </a:spcAft>
              <a:buNone/>
            </a:pPr>
            <a:r>
              <a:rPr lang="de" sz="1600"/>
              <a:t>You can change your representative at any time by making a request at the same link.</a:t>
            </a:r>
            <a:endParaRPr sz="1600"/>
          </a:p>
        </p:txBody>
      </p:sp>
      <p:sp>
        <p:nvSpPr>
          <p:cNvPr id="1091" name="Google Shape;1091;p171"/>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sz="2700"/>
              <a:t>Appointing your MAC representative</a:t>
            </a:r>
            <a:endParaRPr sz="2700"/>
          </a:p>
          <a:p>
            <a:pPr indent="0" lvl="0" marL="0" rtl="0" algn="l">
              <a:spcBef>
                <a:spcPts val="0"/>
              </a:spcBef>
              <a:spcAft>
                <a:spcPts val="0"/>
              </a:spcAft>
              <a:buNone/>
            </a:pPr>
            <a:r>
              <a:rPr i="1" lang="de" sz="2000"/>
              <a:t>( Open to all members )</a:t>
            </a:r>
            <a:endParaRPr i="1" sz="2000"/>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3" name="Shape 913"/>
        <p:cNvGrpSpPr/>
        <p:nvPr/>
      </p:nvGrpSpPr>
      <p:grpSpPr>
        <a:xfrm>
          <a:off x="0" y="0"/>
          <a:ext cx="0" cy="0"/>
          <a:chOff x="0" y="0"/>
          <a:chExt cx="0" cy="0"/>
        </a:xfrm>
      </p:grpSpPr>
      <p:sp>
        <p:nvSpPr>
          <p:cNvPr id="914" name="Google Shape;914;p154"/>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Intro to LF Energy</a:t>
            </a:r>
            <a:endParaRPr/>
          </a:p>
        </p:txBody>
      </p:sp>
      <p:sp>
        <p:nvSpPr>
          <p:cNvPr id="915" name="Google Shape;915;p154"/>
          <p:cNvSpPr txBox="1"/>
          <p:nvPr>
            <p:ph idx="2" type="body"/>
          </p:nvPr>
        </p:nvSpPr>
        <p:spPr>
          <a:xfrm>
            <a:off x="48324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Supported by dozens of industry leaders</a:t>
            </a:r>
            <a:endParaRPr b="1">
              <a:latin typeface="Roboto Slab"/>
              <a:ea typeface="Roboto Slab"/>
              <a:cs typeface="Roboto Slab"/>
              <a:sym typeface="Roboto Slab"/>
            </a:endParaRPr>
          </a:p>
        </p:txBody>
      </p:sp>
      <p:sp>
        <p:nvSpPr>
          <p:cNvPr id="916" name="Google Shape;916;p154"/>
          <p:cNvSpPr txBox="1"/>
          <p:nvPr>
            <p:ph idx="1" type="body"/>
          </p:nvPr>
        </p:nvSpPr>
        <p:spPr>
          <a:xfrm>
            <a:off x="311700" y="1229975"/>
            <a:ext cx="39999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b="1" lang="de">
                <a:latin typeface="Roboto Slab"/>
                <a:ea typeface="Roboto Slab"/>
                <a:cs typeface="Roboto Slab"/>
                <a:sym typeface="Roboto Slab"/>
              </a:rPr>
              <a:t>Growing portfolio of 30+ open source, freely available projects to accelerate your R&amp;D</a:t>
            </a:r>
            <a:endParaRPr b="1">
              <a:latin typeface="Roboto Slab"/>
              <a:ea typeface="Roboto Slab"/>
              <a:cs typeface="Roboto Slab"/>
              <a:sym typeface="Roboto Slab"/>
            </a:endParaRPr>
          </a:p>
        </p:txBody>
      </p:sp>
      <p:pic>
        <p:nvPicPr>
          <p:cNvPr id="917" name="Google Shape;917;p154"/>
          <p:cNvPicPr preferRelativeResize="0"/>
          <p:nvPr/>
        </p:nvPicPr>
        <p:blipFill>
          <a:blip r:embed="rId3">
            <a:alphaModFix/>
          </a:blip>
          <a:stretch>
            <a:fillRect/>
          </a:stretch>
        </p:blipFill>
        <p:spPr>
          <a:xfrm>
            <a:off x="4879425" y="3502716"/>
            <a:ext cx="1243025" cy="497200"/>
          </a:xfrm>
          <a:prstGeom prst="rect">
            <a:avLst/>
          </a:prstGeom>
          <a:noFill/>
          <a:ln>
            <a:noFill/>
          </a:ln>
        </p:spPr>
      </p:pic>
      <p:pic>
        <p:nvPicPr>
          <p:cNvPr id="918" name="Google Shape;918;p154"/>
          <p:cNvPicPr preferRelativeResize="0"/>
          <p:nvPr/>
        </p:nvPicPr>
        <p:blipFill>
          <a:blip r:embed="rId4">
            <a:alphaModFix/>
          </a:blip>
          <a:stretch>
            <a:fillRect/>
          </a:stretch>
        </p:blipFill>
        <p:spPr>
          <a:xfrm>
            <a:off x="6840838" y="1553800"/>
            <a:ext cx="1946926" cy="659749"/>
          </a:xfrm>
          <a:prstGeom prst="rect">
            <a:avLst/>
          </a:prstGeom>
          <a:noFill/>
          <a:ln>
            <a:noFill/>
          </a:ln>
        </p:spPr>
      </p:pic>
      <p:pic>
        <p:nvPicPr>
          <p:cNvPr id="919" name="Google Shape;919;p154"/>
          <p:cNvPicPr preferRelativeResize="0"/>
          <p:nvPr/>
        </p:nvPicPr>
        <p:blipFill>
          <a:blip r:embed="rId5">
            <a:alphaModFix/>
          </a:blip>
          <a:stretch>
            <a:fillRect/>
          </a:stretch>
        </p:blipFill>
        <p:spPr>
          <a:xfrm>
            <a:off x="4879424" y="4072099"/>
            <a:ext cx="1243025" cy="484787"/>
          </a:xfrm>
          <a:prstGeom prst="rect">
            <a:avLst/>
          </a:prstGeom>
          <a:noFill/>
          <a:ln>
            <a:noFill/>
          </a:ln>
        </p:spPr>
      </p:pic>
      <p:pic>
        <p:nvPicPr>
          <p:cNvPr id="920" name="Google Shape;920;p154"/>
          <p:cNvPicPr preferRelativeResize="0"/>
          <p:nvPr/>
        </p:nvPicPr>
        <p:blipFill>
          <a:blip r:embed="rId6">
            <a:alphaModFix/>
          </a:blip>
          <a:stretch>
            <a:fillRect/>
          </a:stretch>
        </p:blipFill>
        <p:spPr>
          <a:xfrm>
            <a:off x="5004572" y="1663291"/>
            <a:ext cx="992729" cy="607800"/>
          </a:xfrm>
          <a:prstGeom prst="rect">
            <a:avLst/>
          </a:prstGeom>
          <a:noFill/>
          <a:ln>
            <a:noFill/>
          </a:ln>
        </p:spPr>
      </p:pic>
      <p:pic>
        <p:nvPicPr>
          <p:cNvPr id="921" name="Google Shape;921;p154"/>
          <p:cNvPicPr preferRelativeResize="0"/>
          <p:nvPr/>
        </p:nvPicPr>
        <p:blipFill>
          <a:blip r:embed="rId7">
            <a:alphaModFix/>
          </a:blip>
          <a:stretch>
            <a:fillRect/>
          </a:stretch>
        </p:blipFill>
        <p:spPr>
          <a:xfrm>
            <a:off x="7295566" y="3838725"/>
            <a:ext cx="1037496" cy="607800"/>
          </a:xfrm>
          <a:prstGeom prst="rect">
            <a:avLst/>
          </a:prstGeom>
          <a:noFill/>
          <a:ln>
            <a:noFill/>
          </a:ln>
        </p:spPr>
      </p:pic>
      <p:pic>
        <p:nvPicPr>
          <p:cNvPr id="922" name="Google Shape;922;p154"/>
          <p:cNvPicPr preferRelativeResize="0"/>
          <p:nvPr/>
        </p:nvPicPr>
        <p:blipFill>
          <a:blip r:embed="rId8">
            <a:alphaModFix/>
          </a:blip>
          <a:stretch>
            <a:fillRect/>
          </a:stretch>
        </p:blipFill>
        <p:spPr>
          <a:xfrm>
            <a:off x="4879425" y="2954036"/>
            <a:ext cx="1243025" cy="476491"/>
          </a:xfrm>
          <a:prstGeom prst="rect">
            <a:avLst/>
          </a:prstGeom>
          <a:noFill/>
          <a:ln>
            <a:noFill/>
          </a:ln>
        </p:spPr>
      </p:pic>
      <p:pic>
        <p:nvPicPr>
          <p:cNvPr id="923" name="Google Shape;923;p154"/>
          <p:cNvPicPr preferRelativeResize="0"/>
          <p:nvPr/>
        </p:nvPicPr>
        <p:blipFill>
          <a:blip r:embed="rId9">
            <a:alphaModFix/>
          </a:blip>
          <a:stretch>
            <a:fillRect/>
          </a:stretch>
        </p:blipFill>
        <p:spPr>
          <a:xfrm>
            <a:off x="4879425" y="2262975"/>
            <a:ext cx="1243024" cy="699200"/>
          </a:xfrm>
          <a:prstGeom prst="rect">
            <a:avLst/>
          </a:prstGeom>
          <a:noFill/>
          <a:ln>
            <a:noFill/>
          </a:ln>
        </p:spPr>
      </p:pic>
      <p:pic>
        <p:nvPicPr>
          <p:cNvPr id="924" name="Google Shape;924;p154"/>
          <p:cNvPicPr preferRelativeResize="0"/>
          <p:nvPr/>
        </p:nvPicPr>
        <p:blipFill>
          <a:blip r:embed="rId10">
            <a:alphaModFix/>
          </a:blip>
          <a:stretch>
            <a:fillRect/>
          </a:stretch>
        </p:blipFill>
        <p:spPr>
          <a:xfrm>
            <a:off x="7080455" y="2650884"/>
            <a:ext cx="1467744" cy="497200"/>
          </a:xfrm>
          <a:prstGeom prst="rect">
            <a:avLst/>
          </a:prstGeom>
          <a:noFill/>
          <a:ln>
            <a:noFill/>
          </a:ln>
        </p:spPr>
      </p:pic>
      <p:pic>
        <p:nvPicPr>
          <p:cNvPr id="925" name="Google Shape;925;p154"/>
          <p:cNvPicPr preferRelativeResize="0"/>
          <p:nvPr/>
        </p:nvPicPr>
        <p:blipFill>
          <a:blip r:embed="rId11">
            <a:alphaModFix/>
          </a:blip>
          <a:stretch>
            <a:fillRect/>
          </a:stretch>
        </p:blipFill>
        <p:spPr>
          <a:xfrm>
            <a:off x="7009481" y="4685150"/>
            <a:ext cx="1609682" cy="422550"/>
          </a:xfrm>
          <a:prstGeom prst="rect">
            <a:avLst/>
          </a:prstGeom>
          <a:noFill/>
          <a:ln>
            <a:noFill/>
          </a:ln>
        </p:spPr>
      </p:pic>
      <p:pic>
        <p:nvPicPr>
          <p:cNvPr id="926" name="Google Shape;926;p154" title="opensynth-horizontal-color (1).png"/>
          <p:cNvPicPr preferRelativeResize="0"/>
          <p:nvPr/>
        </p:nvPicPr>
        <p:blipFill>
          <a:blip r:embed="rId12">
            <a:alphaModFix/>
          </a:blip>
          <a:stretch>
            <a:fillRect/>
          </a:stretch>
        </p:blipFill>
        <p:spPr>
          <a:xfrm>
            <a:off x="382889" y="1951947"/>
            <a:ext cx="1323023" cy="319150"/>
          </a:xfrm>
          <a:prstGeom prst="rect">
            <a:avLst/>
          </a:prstGeom>
          <a:noFill/>
          <a:ln>
            <a:noFill/>
          </a:ln>
        </p:spPr>
      </p:pic>
      <p:pic>
        <p:nvPicPr>
          <p:cNvPr id="927" name="Google Shape;927;p154" title="geisa-horizontal-color.png"/>
          <p:cNvPicPr preferRelativeResize="0"/>
          <p:nvPr/>
        </p:nvPicPr>
        <p:blipFill>
          <a:blip r:embed="rId13">
            <a:alphaModFix/>
          </a:blip>
          <a:stretch>
            <a:fillRect/>
          </a:stretch>
        </p:blipFill>
        <p:spPr>
          <a:xfrm>
            <a:off x="382889" y="2424563"/>
            <a:ext cx="1162317" cy="376000"/>
          </a:xfrm>
          <a:prstGeom prst="rect">
            <a:avLst/>
          </a:prstGeom>
          <a:noFill/>
          <a:ln>
            <a:noFill/>
          </a:ln>
        </p:spPr>
      </p:pic>
      <p:pic>
        <p:nvPicPr>
          <p:cNvPr id="928" name="Google Shape;928;p154" title="openstef-horizontal-color (1).png"/>
          <p:cNvPicPr preferRelativeResize="0"/>
          <p:nvPr/>
        </p:nvPicPr>
        <p:blipFill>
          <a:blip r:embed="rId14">
            <a:alphaModFix/>
          </a:blip>
          <a:stretch>
            <a:fillRect/>
          </a:stretch>
        </p:blipFill>
        <p:spPr>
          <a:xfrm>
            <a:off x="382889" y="2954029"/>
            <a:ext cx="1620768" cy="376000"/>
          </a:xfrm>
          <a:prstGeom prst="rect">
            <a:avLst/>
          </a:prstGeom>
          <a:noFill/>
          <a:ln>
            <a:noFill/>
          </a:ln>
        </p:spPr>
      </p:pic>
      <p:pic>
        <p:nvPicPr>
          <p:cNvPr id="929" name="Google Shape;929;p154" title="TROLIE-horizontal-color.png"/>
          <p:cNvPicPr preferRelativeResize="0"/>
          <p:nvPr/>
        </p:nvPicPr>
        <p:blipFill>
          <a:blip r:embed="rId15">
            <a:alphaModFix/>
          </a:blip>
          <a:stretch>
            <a:fillRect/>
          </a:stretch>
        </p:blipFill>
        <p:spPr>
          <a:xfrm>
            <a:off x="382889" y="3483494"/>
            <a:ext cx="1323025" cy="465340"/>
          </a:xfrm>
          <a:prstGeom prst="rect">
            <a:avLst/>
          </a:prstGeom>
          <a:noFill/>
          <a:ln>
            <a:noFill/>
          </a:ln>
        </p:spPr>
      </p:pic>
      <p:pic>
        <p:nvPicPr>
          <p:cNvPr id="930" name="Google Shape;930;p154" title="powsybl-horizontal-color (1).png"/>
          <p:cNvPicPr preferRelativeResize="0"/>
          <p:nvPr/>
        </p:nvPicPr>
        <p:blipFill>
          <a:blip r:embed="rId16">
            <a:alphaModFix/>
          </a:blip>
          <a:stretch>
            <a:fillRect/>
          </a:stretch>
        </p:blipFill>
        <p:spPr>
          <a:xfrm>
            <a:off x="382889" y="4102300"/>
            <a:ext cx="1396977" cy="319150"/>
          </a:xfrm>
          <a:prstGeom prst="rect">
            <a:avLst/>
          </a:prstGeom>
          <a:noFill/>
          <a:ln>
            <a:noFill/>
          </a:ln>
        </p:spPr>
      </p:pic>
      <p:sp>
        <p:nvSpPr>
          <p:cNvPr id="931" name="Google Shape;931;p154"/>
          <p:cNvSpPr txBox="1"/>
          <p:nvPr/>
        </p:nvSpPr>
        <p:spPr>
          <a:xfrm>
            <a:off x="1740225" y="1926875"/>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Synthetic data for the grid</a:t>
            </a:r>
            <a:endParaRPr sz="1200">
              <a:solidFill>
                <a:schemeClr val="dk2"/>
              </a:solidFill>
              <a:latin typeface="Roboto Slab Light"/>
              <a:ea typeface="Roboto Slab Light"/>
              <a:cs typeface="Roboto Slab Light"/>
              <a:sym typeface="Roboto Slab Light"/>
            </a:endParaRPr>
          </a:p>
        </p:txBody>
      </p:sp>
      <p:sp>
        <p:nvSpPr>
          <p:cNvPr id="932" name="Google Shape;932;p154"/>
          <p:cNvSpPr txBox="1"/>
          <p:nvPr/>
        </p:nvSpPr>
        <p:spPr>
          <a:xfrm>
            <a:off x="1657000" y="2442113"/>
            <a:ext cx="21186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Grid edge interoperability</a:t>
            </a:r>
            <a:endParaRPr sz="1200">
              <a:solidFill>
                <a:schemeClr val="dk2"/>
              </a:solidFill>
              <a:latin typeface="Roboto Slab Light"/>
              <a:ea typeface="Roboto Slab Light"/>
              <a:cs typeface="Roboto Slab Light"/>
              <a:sym typeface="Roboto Slab Light"/>
            </a:endParaRPr>
          </a:p>
        </p:txBody>
      </p:sp>
      <p:sp>
        <p:nvSpPr>
          <p:cNvPr id="933" name="Google Shape;933;p154"/>
          <p:cNvSpPr txBox="1"/>
          <p:nvPr/>
        </p:nvSpPr>
        <p:spPr>
          <a:xfrm>
            <a:off x="2053200" y="295737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AI for short-term forecasting</a:t>
            </a:r>
            <a:endParaRPr sz="1200">
              <a:solidFill>
                <a:schemeClr val="dk2"/>
              </a:solidFill>
              <a:latin typeface="Roboto Slab Light"/>
              <a:ea typeface="Roboto Slab Light"/>
              <a:cs typeface="Roboto Slab Light"/>
              <a:sym typeface="Roboto Slab Light"/>
            </a:endParaRPr>
          </a:p>
        </p:txBody>
      </p:sp>
      <p:sp>
        <p:nvSpPr>
          <p:cNvPr id="934" name="Google Shape;934;p154"/>
          <p:cNvSpPr txBox="1"/>
          <p:nvPr/>
        </p:nvSpPr>
        <p:spPr>
          <a:xfrm>
            <a:off x="1779875" y="3469100"/>
            <a:ext cx="2258400" cy="5541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Transmission line rating exchange</a:t>
            </a:r>
            <a:endParaRPr sz="1200">
              <a:solidFill>
                <a:schemeClr val="dk2"/>
              </a:solidFill>
              <a:latin typeface="Roboto Slab Light"/>
              <a:ea typeface="Roboto Slab Light"/>
              <a:cs typeface="Roboto Slab Light"/>
              <a:sym typeface="Roboto Slab Light"/>
            </a:endParaRPr>
          </a:p>
        </p:txBody>
      </p:sp>
      <p:sp>
        <p:nvSpPr>
          <p:cNvPr id="935" name="Google Shape;935;p154"/>
          <p:cNvSpPr txBox="1"/>
          <p:nvPr/>
        </p:nvSpPr>
        <p:spPr>
          <a:xfrm>
            <a:off x="1897025" y="4077225"/>
            <a:ext cx="22584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Power system modeling</a:t>
            </a:r>
            <a:endParaRPr sz="1200">
              <a:solidFill>
                <a:schemeClr val="dk2"/>
              </a:solidFill>
              <a:latin typeface="Roboto Slab Light"/>
              <a:ea typeface="Roboto Slab Light"/>
              <a:cs typeface="Roboto Slab Light"/>
              <a:sym typeface="Roboto Slab Light"/>
            </a:endParaRPr>
          </a:p>
        </p:txBody>
      </p:sp>
      <p:pic>
        <p:nvPicPr>
          <p:cNvPr id="936" name="Google Shape;936;p154"/>
          <p:cNvPicPr preferRelativeResize="0"/>
          <p:nvPr/>
        </p:nvPicPr>
        <p:blipFill>
          <a:blip r:embed="rId17">
            <a:alphaModFix/>
          </a:blip>
          <a:stretch>
            <a:fillRect/>
          </a:stretch>
        </p:blipFill>
        <p:spPr>
          <a:xfrm>
            <a:off x="6817933" y="2213557"/>
            <a:ext cx="1992768" cy="319150"/>
          </a:xfrm>
          <a:prstGeom prst="rect">
            <a:avLst/>
          </a:prstGeom>
          <a:noFill/>
          <a:ln>
            <a:noFill/>
          </a:ln>
        </p:spPr>
      </p:pic>
      <p:pic>
        <p:nvPicPr>
          <p:cNvPr id="937" name="Google Shape;937;p154"/>
          <p:cNvPicPr preferRelativeResize="0"/>
          <p:nvPr/>
        </p:nvPicPr>
        <p:blipFill>
          <a:blip r:embed="rId18">
            <a:alphaModFix/>
          </a:blip>
          <a:stretch>
            <a:fillRect/>
          </a:stretch>
        </p:blipFill>
        <p:spPr>
          <a:xfrm>
            <a:off x="4690563" y="4599517"/>
            <a:ext cx="1620749" cy="333009"/>
          </a:xfrm>
          <a:prstGeom prst="rect">
            <a:avLst/>
          </a:prstGeom>
          <a:noFill/>
          <a:ln>
            <a:noFill/>
          </a:ln>
        </p:spPr>
      </p:pic>
      <p:pic>
        <p:nvPicPr>
          <p:cNvPr id="938" name="Google Shape;938;p154"/>
          <p:cNvPicPr preferRelativeResize="0"/>
          <p:nvPr/>
        </p:nvPicPr>
        <p:blipFill rotWithShape="1">
          <a:blip r:embed="rId19">
            <a:alphaModFix/>
          </a:blip>
          <a:srcRect b="23168" l="9843" r="9073" t="24236"/>
          <a:stretch/>
        </p:blipFill>
        <p:spPr>
          <a:xfrm>
            <a:off x="6755024" y="3197033"/>
            <a:ext cx="2118600" cy="504630"/>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95" name="Shape 1095"/>
        <p:cNvGrpSpPr/>
        <p:nvPr/>
      </p:nvGrpSpPr>
      <p:grpSpPr>
        <a:xfrm>
          <a:off x="0" y="0"/>
          <a:ext cx="0" cy="0"/>
          <a:chOff x="0" y="0"/>
          <a:chExt cx="0" cy="0"/>
        </a:xfrm>
      </p:grpSpPr>
      <p:sp>
        <p:nvSpPr>
          <p:cNvPr id="1096" name="Google Shape;1096;p172"/>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 Energy </a:t>
            </a:r>
            <a:r>
              <a:rPr lang="de"/>
              <a:t>staff</a:t>
            </a:r>
            <a:endParaRPr/>
          </a:p>
        </p:txBody>
      </p:sp>
      <p:sp>
        <p:nvSpPr>
          <p:cNvPr id="1097" name="Google Shape;1097;p172"/>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de" sz="1700" u="sng">
                <a:solidFill>
                  <a:schemeClr val="hlink"/>
                </a:solidFill>
                <a:hlinkClick r:id="rId3"/>
              </a:rPr>
              <a:t>Alex Thornton</a:t>
            </a:r>
            <a:r>
              <a:rPr lang="de" sz="1700"/>
              <a:t>, LF Energy Executive Director</a:t>
            </a:r>
            <a:endParaRPr sz="1700"/>
          </a:p>
          <a:p>
            <a:pPr indent="-336550" lvl="0" marL="457200" rtl="0" algn="l">
              <a:spcBef>
                <a:spcPts val="0"/>
              </a:spcBef>
              <a:spcAft>
                <a:spcPts val="0"/>
              </a:spcAft>
              <a:buSzPts val="1700"/>
              <a:buChar char="●"/>
            </a:pPr>
            <a:r>
              <a:rPr lang="de" sz="1700" u="sng">
                <a:solidFill>
                  <a:schemeClr val="hlink"/>
                </a:solidFill>
                <a:hlinkClick r:id="rId4"/>
              </a:rPr>
              <a:t>Dan Brown</a:t>
            </a:r>
            <a:r>
              <a:rPr lang="de" sz="1700"/>
              <a:t>, Marketing Director </a:t>
            </a:r>
            <a:endParaRPr sz="1700"/>
          </a:p>
          <a:p>
            <a:pPr indent="-336550" lvl="0" marL="457200" rtl="0" algn="l">
              <a:spcBef>
                <a:spcPts val="0"/>
              </a:spcBef>
              <a:spcAft>
                <a:spcPts val="0"/>
              </a:spcAft>
              <a:buSzPts val="1700"/>
              <a:buChar char="●"/>
            </a:pPr>
            <a:r>
              <a:rPr lang="de" sz="1700" u="sng">
                <a:solidFill>
                  <a:schemeClr val="hlink"/>
                </a:solidFill>
                <a:hlinkClick r:id="rId5"/>
              </a:rPr>
              <a:t>John Mertic</a:t>
            </a:r>
            <a:r>
              <a:rPr lang="de" sz="1700"/>
              <a:t>, Program Director</a:t>
            </a:r>
            <a:endParaRPr sz="1700"/>
          </a:p>
          <a:p>
            <a:pPr indent="-336550" lvl="0" marL="457200" rtl="0" algn="l">
              <a:spcBef>
                <a:spcPts val="0"/>
              </a:spcBef>
              <a:spcAft>
                <a:spcPts val="0"/>
              </a:spcAft>
              <a:buSzPts val="1700"/>
              <a:buChar char="●"/>
            </a:pPr>
            <a:r>
              <a:rPr lang="de" sz="1700" u="sng">
                <a:solidFill>
                  <a:schemeClr val="hlink"/>
                </a:solidFill>
                <a:hlinkClick r:id="rId6"/>
              </a:rPr>
              <a:t>Yarille Ortiz</a:t>
            </a:r>
            <a:r>
              <a:rPr lang="de" sz="1700"/>
              <a:t>, Sr. Project Coordinator</a:t>
            </a:r>
            <a:endParaRPr i="1" sz="2100">
              <a:solidFill>
                <a:srgbClr val="000000"/>
              </a:solidFill>
            </a:endParaRPr>
          </a:p>
        </p:txBody>
      </p:sp>
      <p:pic>
        <p:nvPicPr>
          <p:cNvPr id="1098" name="Google Shape;1098;p172"/>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99" name="Google Shape;1099;p172"/>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100" name="Google Shape;1100;p172"/>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101" name="Google Shape;1101;p172"/>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102" name="Google Shape;1102;p172"/>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de" sz="1100">
                <a:latin typeface="Roboto Slab Light"/>
                <a:ea typeface="Roboto Slab Light"/>
                <a:cs typeface="Roboto Slab Light"/>
                <a:sym typeface="Roboto Slab Light"/>
              </a:rPr>
              <a:t>S</a:t>
            </a:r>
            <a:r>
              <a:rPr i="1" lang="de" sz="1100">
                <a:latin typeface="Roboto Slab Light"/>
                <a:ea typeface="Roboto Slab Light"/>
                <a:cs typeface="Roboto Slab Light"/>
                <a:sym typeface="Roboto Slab Light"/>
              </a:rPr>
              <a:t>upport requests for the staff can be made at </a:t>
            </a:r>
            <a:r>
              <a:rPr i="1" lang="de" sz="1100" u="sng">
                <a:solidFill>
                  <a:schemeClr val="hlink"/>
                </a:solidFill>
                <a:latin typeface="Roboto Slab Light"/>
                <a:ea typeface="Roboto Slab Light"/>
                <a:cs typeface="Roboto Slab Light"/>
                <a:sym typeface="Roboto Slab Light"/>
                <a:hlinkClick r:id="rId11"/>
              </a:rPr>
              <a:t>support.lfenergy.org</a:t>
            </a:r>
            <a:r>
              <a:rPr i="1" lang="de"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06" name="Shape 1106"/>
        <p:cNvGrpSpPr/>
        <p:nvPr/>
      </p:nvGrpSpPr>
      <p:grpSpPr>
        <a:xfrm>
          <a:off x="0" y="0"/>
          <a:ext cx="0" cy="0"/>
          <a:chOff x="0" y="0"/>
          <a:chExt cx="0" cy="0"/>
        </a:xfrm>
      </p:grpSpPr>
      <p:sp>
        <p:nvSpPr>
          <p:cNvPr id="1107" name="Google Shape;1107;p173"/>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1800" u="sng">
                <a:solidFill>
                  <a:schemeClr val="hlink"/>
                </a:solidFill>
                <a:hlinkClick r:id="rId3"/>
              </a:rPr>
              <a:t>LFX Organization Dashboard</a:t>
            </a:r>
            <a:r>
              <a:rPr lang="de" sz="1800"/>
              <a:t> provides access to key membership materials, including…</a:t>
            </a:r>
            <a:endParaRPr sz="1800"/>
          </a:p>
          <a:p>
            <a:pPr indent="-323850" lvl="1" marL="457200" rtl="0" algn="l">
              <a:spcBef>
                <a:spcPts val="0"/>
              </a:spcBef>
              <a:spcAft>
                <a:spcPts val="0"/>
              </a:spcAft>
              <a:buSzPts val="1500"/>
              <a:buChar char="○"/>
            </a:pPr>
            <a:r>
              <a:rPr lang="de"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de" sz="1500"/>
              <a:t>Membership details ( look under ‘Membership’ &gt; ‘LF Energy Foundation’ ), including…</a:t>
            </a:r>
            <a:endParaRPr sz="1500"/>
          </a:p>
          <a:p>
            <a:pPr indent="-304800" lvl="2" marL="914400" rtl="0" algn="l">
              <a:spcBef>
                <a:spcPts val="0"/>
              </a:spcBef>
              <a:spcAft>
                <a:spcPts val="0"/>
              </a:spcAft>
              <a:buSzPts val="1200"/>
              <a:buChar char="■"/>
            </a:pPr>
            <a:r>
              <a:rPr lang="de" sz="1200"/>
              <a:t>Membership Overview Deck and High Level Overview Deck ( look under the ‘Resources’ tab )</a:t>
            </a:r>
            <a:endParaRPr sz="1200"/>
          </a:p>
          <a:p>
            <a:pPr indent="-304800" lvl="2" marL="914400" rtl="0" algn="l">
              <a:spcBef>
                <a:spcPts val="0"/>
              </a:spcBef>
              <a:spcAft>
                <a:spcPts val="0"/>
              </a:spcAft>
              <a:buSzPts val="1200"/>
              <a:buChar char="■"/>
            </a:pPr>
            <a:r>
              <a:rPr lang="de" sz="1200"/>
              <a:t>Your fully executed membership agreement ( look under the ‘Membership’ tab )</a:t>
            </a:r>
            <a:endParaRPr sz="1200"/>
          </a:p>
          <a:p>
            <a:pPr indent="-304800" lvl="2" marL="914400" rtl="0" algn="l">
              <a:spcBef>
                <a:spcPts val="0"/>
              </a:spcBef>
              <a:spcAft>
                <a:spcPts val="0"/>
              </a:spcAft>
              <a:buSzPts val="1200"/>
              <a:buChar char="■"/>
            </a:pPr>
            <a:r>
              <a:rPr lang="de" sz="1200"/>
              <a:t>Details on how to leverage membership benefits ( look under the ‘Benefits’ tab )</a:t>
            </a:r>
            <a:endParaRPr sz="1200"/>
          </a:p>
          <a:p>
            <a:pPr indent="-304800" lvl="2" marL="914400" rtl="0" algn="l">
              <a:spcBef>
                <a:spcPts val="0"/>
              </a:spcBef>
              <a:spcAft>
                <a:spcPts val="0"/>
              </a:spcAft>
              <a:buSzPts val="1200"/>
              <a:buChar char="■"/>
            </a:pPr>
            <a:r>
              <a:rPr lang="de" sz="1200"/>
              <a:t>Insights on contributors from your organization ( look under the ‘Project Contributors’ tab )</a:t>
            </a:r>
            <a:br>
              <a:rPr lang="de" sz="1200"/>
            </a:br>
            <a:endParaRPr sz="1200"/>
          </a:p>
          <a:p>
            <a:pPr indent="0" lvl="0" marL="0" rtl="0" algn="l">
              <a:spcBef>
                <a:spcPts val="0"/>
              </a:spcBef>
              <a:spcAft>
                <a:spcPts val="0"/>
              </a:spcAft>
              <a:buNone/>
            </a:pPr>
            <a:r>
              <a:rPr b="1" lang="de" sz="1800"/>
              <a:t>ACTION: Request access to LFX Organizational Dashboard </a:t>
            </a:r>
            <a:r>
              <a:rPr b="1" lang="de" sz="1800" u="sng">
                <a:solidFill>
                  <a:schemeClr val="hlink"/>
                </a:solidFill>
                <a:hlinkClick r:id="rId4"/>
              </a:rPr>
              <a:t>here</a:t>
            </a:r>
            <a:r>
              <a:rPr b="1" lang="de" sz="1800"/>
              <a:t>.</a:t>
            </a:r>
            <a:endParaRPr b="1" sz="1800"/>
          </a:p>
        </p:txBody>
      </p:sp>
      <p:sp>
        <p:nvSpPr>
          <p:cNvPr id="1108" name="Google Shape;1108;p17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LFX Organization Dashboard</a:t>
            </a:r>
            <a:endParaRPr/>
          </a:p>
        </p:txBody>
      </p:sp>
      <p:sp>
        <p:nvSpPr>
          <p:cNvPr id="1109" name="Google Shape;1109;p17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4" name="Shape 1114"/>
        <p:cNvGrpSpPr/>
        <p:nvPr/>
      </p:nvGrpSpPr>
      <p:grpSpPr>
        <a:xfrm>
          <a:off x="0" y="0"/>
          <a:ext cx="0" cy="0"/>
          <a:chOff x="0" y="0"/>
          <a:chExt cx="0" cy="0"/>
        </a:xfrm>
      </p:grpSpPr>
      <p:sp>
        <p:nvSpPr>
          <p:cNvPr id="1115" name="Google Shape;1115;p174"/>
          <p:cNvSpPr txBox="1"/>
          <p:nvPr/>
        </p:nvSpPr>
        <p:spPr>
          <a:xfrm>
            <a:off x="421175" y="3662900"/>
            <a:ext cx="4123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LinkedIn at </a:t>
            </a:r>
            <a:r>
              <a:rPr lang="de" sz="1100" u="sng">
                <a:solidFill>
                  <a:schemeClr val="hlink"/>
                </a:solidFill>
                <a:latin typeface="Roboto Slab"/>
                <a:ea typeface="Roboto Slab"/>
                <a:cs typeface="Roboto Slab"/>
                <a:sym typeface="Roboto Slab"/>
                <a:hlinkClick r:id="rId3"/>
              </a:rPr>
              <a:t>linkedin.com/company/lf-energy-foundation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6" name="Google Shape;1116;p174"/>
          <p:cNvSpPr txBox="1"/>
          <p:nvPr/>
        </p:nvSpPr>
        <p:spPr>
          <a:xfrm>
            <a:off x="5463037" y="3662906"/>
            <a:ext cx="3052200" cy="586800"/>
          </a:xfrm>
          <a:prstGeom prst="rect">
            <a:avLst/>
          </a:prstGeom>
          <a:noFill/>
          <a:ln>
            <a:noFill/>
          </a:ln>
        </p:spPr>
        <p:txBody>
          <a:bodyPr anchorCtr="0" anchor="t" bIns="68575" lIns="68575" spcFirstLastPara="1" rIns="68575" wrap="square" tIns="68575">
            <a:noAutofit/>
          </a:bodyPr>
          <a:lstStyle/>
          <a:p>
            <a:pPr indent="0" lvl="0" marL="0" rtl="0" algn="ctr">
              <a:spcBef>
                <a:spcPts val="0"/>
              </a:spcBef>
              <a:spcAft>
                <a:spcPts val="0"/>
              </a:spcAft>
              <a:buNone/>
            </a:pPr>
            <a:r>
              <a:rPr lang="de" sz="1100">
                <a:latin typeface="Roboto Slab"/>
                <a:ea typeface="Roboto Slab"/>
                <a:cs typeface="Roboto Slab"/>
                <a:sym typeface="Roboto Slab"/>
              </a:rPr>
              <a:t>Follow us on Twitter at </a:t>
            </a:r>
            <a:r>
              <a:rPr lang="de" sz="1100" u="sng">
                <a:solidFill>
                  <a:schemeClr val="hlink"/>
                </a:solidFill>
                <a:latin typeface="Roboto Slab"/>
                <a:ea typeface="Roboto Slab"/>
                <a:cs typeface="Roboto Slab"/>
                <a:sym typeface="Roboto Slab"/>
                <a:hlinkClick r:id="rId4"/>
              </a:rPr>
              <a:t>twitter.com/LFE_Foundation</a:t>
            </a:r>
            <a:r>
              <a:rPr lang="de" sz="1100">
                <a:latin typeface="Roboto Slab"/>
                <a:ea typeface="Roboto Slab"/>
                <a:cs typeface="Roboto Slab"/>
                <a:sym typeface="Roboto Slab"/>
              </a:rPr>
              <a:t> </a:t>
            </a:r>
            <a:endParaRPr sz="1100">
              <a:latin typeface="Roboto Slab"/>
              <a:ea typeface="Roboto Slab"/>
              <a:cs typeface="Roboto Slab"/>
              <a:sym typeface="Roboto Slab"/>
            </a:endParaRPr>
          </a:p>
        </p:txBody>
      </p:sp>
      <p:sp>
        <p:nvSpPr>
          <p:cNvPr id="1117" name="Google Shape;1117;p17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Make sure you are following us on social!</a:t>
            </a:r>
            <a:endParaRPr/>
          </a:p>
        </p:txBody>
      </p:sp>
      <p:sp>
        <p:nvSpPr>
          <p:cNvPr id="1118" name="Google Shape;1118;p174"/>
          <p:cNvSpPr txBox="1"/>
          <p:nvPr/>
        </p:nvSpPr>
        <p:spPr>
          <a:xfrm>
            <a:off x="0" y="4117175"/>
            <a:ext cx="9144000" cy="5307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lang="de">
                <a:latin typeface="Roboto Slab"/>
                <a:ea typeface="Roboto Slab"/>
                <a:cs typeface="Roboto Slab"/>
                <a:sym typeface="Roboto Slab"/>
              </a:rPr>
              <a:t>And sign up for the </a:t>
            </a:r>
            <a:r>
              <a:rPr lang="de" u="sng">
                <a:solidFill>
                  <a:schemeClr val="hlink"/>
                </a:solidFill>
                <a:latin typeface="Roboto Slab"/>
                <a:ea typeface="Roboto Slab"/>
                <a:cs typeface="Roboto Slab"/>
                <a:sym typeface="Roboto Slab"/>
                <a:hlinkClick r:id="rId5"/>
              </a:rPr>
              <a:t>LF Energy newsletter</a:t>
            </a:r>
            <a:r>
              <a:rPr lang="de">
                <a:latin typeface="Roboto Slab"/>
                <a:ea typeface="Roboto Slab"/>
                <a:cs typeface="Roboto Slab"/>
                <a:sym typeface="Roboto Slab"/>
              </a:rPr>
              <a:t> to keep up to date on project happenings</a:t>
            </a:r>
            <a:endParaRPr>
              <a:latin typeface="Roboto Slab"/>
              <a:ea typeface="Roboto Slab"/>
              <a:cs typeface="Roboto Slab"/>
              <a:sym typeface="Roboto Slab"/>
            </a:endParaRPr>
          </a:p>
        </p:txBody>
      </p:sp>
      <p:pic>
        <p:nvPicPr>
          <p:cNvPr id="1119" name="Google Shape;1119;p174"/>
          <p:cNvPicPr preferRelativeResize="0"/>
          <p:nvPr/>
        </p:nvPicPr>
        <p:blipFill rotWithShape="1">
          <a:blip r:embed="rId6">
            <a:alphaModFix/>
          </a:blip>
          <a:srcRect b="14522" l="0" r="0" t="0"/>
          <a:stretch/>
        </p:blipFill>
        <p:spPr>
          <a:xfrm>
            <a:off x="208763" y="1573648"/>
            <a:ext cx="4548023" cy="1606539"/>
          </a:xfrm>
          <a:prstGeom prst="rect">
            <a:avLst/>
          </a:prstGeom>
          <a:noFill/>
          <a:ln>
            <a:noFill/>
          </a:ln>
        </p:spPr>
      </p:pic>
      <p:pic>
        <p:nvPicPr>
          <p:cNvPr id="1120" name="Google Shape;1120;p174"/>
          <p:cNvPicPr preferRelativeResize="0"/>
          <p:nvPr/>
        </p:nvPicPr>
        <p:blipFill>
          <a:blip r:embed="rId7">
            <a:alphaModFix/>
          </a:blip>
          <a:stretch>
            <a:fillRect/>
          </a:stretch>
        </p:blipFill>
        <p:spPr>
          <a:xfrm>
            <a:off x="5368523" y="1149053"/>
            <a:ext cx="3241217" cy="2437654"/>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24" name="Shape 1124"/>
        <p:cNvGrpSpPr/>
        <p:nvPr/>
      </p:nvGrpSpPr>
      <p:grpSpPr>
        <a:xfrm>
          <a:off x="0" y="0"/>
          <a:ext cx="0" cy="0"/>
          <a:chOff x="0" y="0"/>
          <a:chExt cx="0" cy="0"/>
        </a:xfrm>
      </p:grpSpPr>
      <p:sp>
        <p:nvSpPr>
          <p:cNvPr id="1125" name="Google Shape;1125;p17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Leveraging your membership benefits</a:t>
            </a:r>
            <a:endParaRPr/>
          </a:p>
        </p:txBody>
      </p:sp>
      <p:sp>
        <p:nvSpPr>
          <p:cNvPr id="1126" name="Google Shape;1126;p17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0" name="Shape 1130"/>
        <p:cNvGrpSpPr/>
        <p:nvPr/>
      </p:nvGrpSpPr>
      <p:grpSpPr>
        <a:xfrm>
          <a:off x="0" y="0"/>
          <a:ext cx="0" cy="0"/>
          <a:chOff x="0" y="0"/>
          <a:chExt cx="0" cy="0"/>
        </a:xfrm>
      </p:grpSpPr>
      <p:sp>
        <p:nvSpPr>
          <p:cNvPr id="1131" name="Google Shape;1131;p17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Announcing your membership</a:t>
            </a:r>
            <a:endParaRPr/>
          </a:p>
        </p:txBody>
      </p:sp>
      <p:sp>
        <p:nvSpPr>
          <p:cNvPr id="1132" name="Google Shape;1132;p176"/>
          <p:cNvSpPr txBox="1"/>
          <p:nvPr>
            <p:ph idx="1" type="body"/>
          </p:nvPr>
        </p:nvSpPr>
        <p:spPr>
          <a:xfrm>
            <a:off x="280350" y="1266450"/>
            <a:ext cx="5413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We will include your company in an upcoming momentum press announcement. These are typically done quarterly and timed around events for maximum impact.</a:t>
            </a:r>
            <a:endParaRPr sz="1500"/>
          </a:p>
          <a:p>
            <a:pPr indent="0" lvl="0" marL="0" rtl="0" algn="l">
              <a:spcBef>
                <a:spcPts val="1000"/>
              </a:spcBef>
              <a:spcAft>
                <a:spcPts val="0"/>
              </a:spcAft>
              <a:buNone/>
            </a:pPr>
            <a:r>
              <a:rPr b="1" lang="de" sz="1500"/>
              <a:t>ACTION: Please provide 1-2 sentences on your company, name of a spokesperson, and a quote to include in the press announcement. Submit request to </a:t>
            </a:r>
            <a:r>
              <a:rPr b="1" lang="de" sz="1500" u="sng">
                <a:solidFill>
                  <a:schemeClr val="hlink"/>
                </a:solidFill>
                <a:hlinkClick r:id="rId3"/>
              </a:rPr>
              <a:t>members.lfenergy.org</a:t>
            </a:r>
            <a:r>
              <a:rPr b="1" lang="de" sz="1500"/>
              <a:t>.</a:t>
            </a:r>
            <a:endParaRPr sz="1500"/>
          </a:p>
          <a:p>
            <a:pPr indent="0" lvl="0" marL="0" rtl="0" algn="l">
              <a:spcBef>
                <a:spcPts val="1000"/>
              </a:spcBef>
              <a:spcAft>
                <a:spcPts val="1000"/>
              </a:spcAft>
              <a:buNone/>
            </a:pPr>
            <a:r>
              <a:rPr i="1" lang="de" sz="1500"/>
              <a:t>Please note that these announcements are often picked up by press and media, and there may be requests for briefings.</a:t>
            </a:r>
            <a:endParaRPr i="1" sz="1500"/>
          </a:p>
        </p:txBody>
      </p:sp>
      <p:pic>
        <p:nvPicPr>
          <p:cNvPr id="1133" name="Google Shape;1133;p176"/>
          <p:cNvPicPr preferRelativeResize="0"/>
          <p:nvPr/>
        </p:nvPicPr>
        <p:blipFill>
          <a:blip r:embed="rId4">
            <a:alphaModFix/>
          </a:blip>
          <a:stretch>
            <a:fillRect/>
          </a:stretch>
        </p:blipFill>
        <p:spPr>
          <a:xfrm>
            <a:off x="5768750" y="1094850"/>
            <a:ext cx="3316350" cy="2707449"/>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37" name="Shape 1137"/>
        <p:cNvGrpSpPr/>
        <p:nvPr/>
      </p:nvGrpSpPr>
      <p:grpSpPr>
        <a:xfrm>
          <a:off x="0" y="0"/>
          <a:ext cx="0" cy="0"/>
          <a:chOff x="0" y="0"/>
          <a:chExt cx="0" cy="0"/>
        </a:xfrm>
      </p:grpSpPr>
      <p:sp>
        <p:nvSpPr>
          <p:cNvPr id="1138" name="Google Shape;1138;p177"/>
          <p:cNvSpPr txBox="1"/>
          <p:nvPr>
            <p:ph idx="1" type="body"/>
          </p:nvPr>
        </p:nvSpPr>
        <p:spPr>
          <a:xfrm>
            <a:off x="280350" y="1266450"/>
            <a:ext cx="53085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400"/>
              <a:t>The LF Energy staff is here to help you get connected with hosted projects and other members, ensuring value for your investment in the LF Energy Foundation.</a:t>
            </a:r>
            <a:endParaRPr sz="1400"/>
          </a:p>
          <a:p>
            <a:pPr indent="0" lvl="0" marL="0" rtl="0" algn="l">
              <a:spcBef>
                <a:spcPts val="1000"/>
              </a:spcBef>
              <a:spcAft>
                <a:spcPts val="0"/>
              </a:spcAft>
              <a:buClr>
                <a:schemeClr val="dk1"/>
              </a:buClr>
              <a:buSzPts val="1100"/>
              <a:buFont typeface="Arial"/>
              <a:buNone/>
            </a:pPr>
            <a:r>
              <a:rPr lang="de" sz="1400"/>
              <a:t>All members </a:t>
            </a:r>
            <a:r>
              <a:rPr lang="de" sz="1400"/>
              <a:t>receive</a:t>
            </a:r>
            <a:r>
              <a:rPr lang="de" sz="1400"/>
              <a:t> the following benefits:</a:t>
            </a:r>
            <a:endParaRPr sz="1400"/>
          </a:p>
          <a:p>
            <a:pPr indent="-317500" lvl="0" marL="457200" rtl="0" algn="l">
              <a:spcBef>
                <a:spcPts val="1000"/>
              </a:spcBef>
              <a:spcAft>
                <a:spcPts val="0"/>
              </a:spcAft>
              <a:buSzPts val="1400"/>
              <a:buChar char="●"/>
            </a:pPr>
            <a:r>
              <a:rPr lang="de" sz="1400"/>
              <a:t>Support for member announcements and member PRs</a:t>
            </a:r>
            <a:endParaRPr sz="1400"/>
          </a:p>
          <a:p>
            <a:pPr indent="-317500" lvl="0" marL="457200" rtl="0" algn="l">
              <a:spcBef>
                <a:spcPts val="0"/>
              </a:spcBef>
              <a:spcAft>
                <a:spcPts val="0"/>
              </a:spcAft>
              <a:buSzPts val="1400"/>
              <a:buChar char="●"/>
            </a:pPr>
            <a:r>
              <a:rPr lang="de" sz="1400"/>
              <a:t>If member requests, LF Energy will provide quote for member press release or blog</a:t>
            </a:r>
            <a:endParaRPr sz="1400"/>
          </a:p>
          <a:p>
            <a:pPr indent="-317500" lvl="0" marL="457200" rtl="0" algn="l">
              <a:spcBef>
                <a:spcPts val="0"/>
              </a:spcBef>
              <a:spcAft>
                <a:spcPts val="0"/>
              </a:spcAft>
              <a:buSzPts val="1400"/>
              <a:buChar char="●"/>
            </a:pPr>
            <a:r>
              <a:rPr lang="de" sz="1400"/>
              <a:t>Logo on the website once your membership has been announced</a:t>
            </a:r>
            <a:endParaRPr sz="1400"/>
          </a:p>
          <a:p>
            <a:pPr indent="-317500" lvl="0" marL="457200" rtl="0" algn="l">
              <a:spcBef>
                <a:spcPts val="0"/>
              </a:spcBef>
              <a:spcAft>
                <a:spcPts val="0"/>
              </a:spcAft>
              <a:buSzPts val="1400"/>
              <a:buChar char="●"/>
            </a:pPr>
            <a:r>
              <a:rPr lang="de" sz="1400"/>
              <a:t>Discount on Event Sponsorship packages</a:t>
            </a:r>
            <a:endParaRPr sz="1400"/>
          </a:p>
          <a:p>
            <a:pPr indent="0" lvl="0" marL="0" rtl="0" algn="l">
              <a:spcBef>
                <a:spcPts val="1000"/>
              </a:spcBef>
              <a:spcAft>
                <a:spcPts val="1000"/>
              </a:spcAft>
              <a:buNone/>
            </a:pPr>
            <a:r>
              <a:rPr b="1" lang="de" sz="1400"/>
              <a:t>ACTION: Contact us at </a:t>
            </a:r>
            <a:r>
              <a:rPr b="1" lang="de" sz="1400" u="sng">
                <a:solidFill>
                  <a:schemeClr val="hlink"/>
                </a:solidFill>
                <a:hlinkClick r:id="rId3"/>
              </a:rPr>
              <a:t>members.lfenergy.org</a:t>
            </a:r>
            <a:r>
              <a:rPr b="1" lang="de" sz="1400"/>
              <a:t> for more details.</a:t>
            </a:r>
            <a:endParaRPr b="1" sz="1400"/>
          </a:p>
        </p:txBody>
      </p:sp>
      <p:sp>
        <p:nvSpPr>
          <p:cNvPr id="1139" name="Google Shape;1139;p17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Marketing and Event Benefits</a:t>
            </a:r>
            <a:endParaRPr/>
          </a:p>
        </p:txBody>
      </p:sp>
      <p:pic>
        <p:nvPicPr>
          <p:cNvPr id="1140" name="Google Shape;1140;p177"/>
          <p:cNvPicPr preferRelativeResize="0"/>
          <p:nvPr/>
        </p:nvPicPr>
        <p:blipFill>
          <a:blip r:embed="rId4">
            <a:alphaModFix/>
          </a:blip>
          <a:stretch>
            <a:fillRect/>
          </a:stretch>
        </p:blipFill>
        <p:spPr>
          <a:xfrm>
            <a:off x="6085618" y="1498850"/>
            <a:ext cx="2449170" cy="1183313"/>
          </a:xfrm>
          <a:prstGeom prst="rect">
            <a:avLst/>
          </a:prstGeom>
          <a:noFill/>
          <a:ln>
            <a:noFill/>
          </a:ln>
        </p:spPr>
      </p:pic>
      <p:sp>
        <p:nvSpPr>
          <p:cNvPr id="1141" name="Google Shape;1141;p177"/>
          <p:cNvSpPr txBox="1"/>
          <p:nvPr/>
        </p:nvSpPr>
        <p:spPr>
          <a:xfrm>
            <a:off x="5637700" y="2682175"/>
            <a:ext cx="3345000" cy="9234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sz="1200">
                <a:latin typeface="Roboto Slab"/>
                <a:ea typeface="Roboto Slab"/>
                <a:cs typeface="Roboto Slab"/>
                <a:sym typeface="Roboto Slab"/>
              </a:rPr>
              <a:t>You can get LF Energy member logos to use on your website and materials at </a:t>
            </a:r>
            <a:r>
              <a:rPr i="1" lang="de" sz="1200" u="sng">
                <a:solidFill>
                  <a:schemeClr val="hlink"/>
                </a:solidFill>
                <a:latin typeface="Roboto Slab"/>
                <a:ea typeface="Roboto Slab"/>
                <a:cs typeface="Roboto Slab"/>
                <a:sym typeface="Roboto Slab"/>
                <a:hlinkClick r:id="rId5"/>
              </a:rPr>
              <a:t>artwork.lfenergy.org/other/lf-energy-member/</a:t>
            </a:r>
            <a:r>
              <a:rPr i="1" lang="de" sz="1200">
                <a:latin typeface="Roboto Slab"/>
                <a:ea typeface="Roboto Slab"/>
                <a:cs typeface="Roboto Slab"/>
                <a:sym typeface="Roboto Slab"/>
              </a:rPr>
              <a:t> </a:t>
            </a:r>
            <a:endParaRPr i="1" sz="1200">
              <a:latin typeface="Roboto Slab"/>
              <a:ea typeface="Roboto Slab"/>
              <a:cs typeface="Roboto Slab"/>
              <a:sym typeface="Roboto Slab"/>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45" name="Shape 1145"/>
        <p:cNvGrpSpPr/>
        <p:nvPr/>
      </p:nvGrpSpPr>
      <p:grpSpPr>
        <a:xfrm>
          <a:off x="0" y="0"/>
          <a:ext cx="0" cy="0"/>
          <a:chOff x="0" y="0"/>
          <a:chExt cx="0" cy="0"/>
        </a:xfrm>
      </p:grpSpPr>
      <p:sp>
        <p:nvSpPr>
          <p:cNvPr id="1146" name="Google Shape;1146;p17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Participate</a:t>
            </a:r>
            <a:r>
              <a:rPr lang="de"/>
              <a:t> in Standards Development</a:t>
            </a:r>
            <a:endParaRPr/>
          </a:p>
        </p:txBody>
      </p:sp>
      <p:sp>
        <p:nvSpPr>
          <p:cNvPr id="1147" name="Google Shape;1147;p178"/>
          <p:cNvSpPr txBox="1"/>
          <p:nvPr>
            <p:ph idx="1" type="body"/>
          </p:nvPr>
        </p:nvSpPr>
        <p:spPr>
          <a:xfrm>
            <a:off x="280350" y="1266450"/>
            <a:ext cx="58062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500"/>
              <a:t>LF Energy Members can contribute to the specifications being driven under LF Energy Standards and Specifications by completing the membership agreement at </a:t>
            </a:r>
            <a:r>
              <a:rPr lang="de" sz="1500" u="sng">
                <a:solidFill>
                  <a:schemeClr val="hlink"/>
                </a:solidFill>
                <a:hlinkClick r:id="rId3"/>
              </a:rPr>
              <a:t>joinnow.lfess.energy</a:t>
            </a:r>
            <a:r>
              <a:rPr lang="de" sz="1500"/>
              <a:t>.</a:t>
            </a:r>
            <a:endParaRPr sz="1500"/>
          </a:p>
          <a:p>
            <a:pPr indent="-323850" lvl="0" marL="457200" rtl="0" algn="l">
              <a:spcBef>
                <a:spcPts val="1000"/>
              </a:spcBef>
              <a:spcAft>
                <a:spcPts val="0"/>
              </a:spcAft>
              <a:buSzPts val="1500"/>
              <a:buChar char="➔"/>
            </a:pPr>
            <a:r>
              <a:rPr lang="de" sz="1500"/>
              <a:t>As an LF Energy Strategic Member, you </a:t>
            </a:r>
            <a:r>
              <a:rPr lang="de" sz="1500"/>
              <a:t>receive</a:t>
            </a:r>
            <a:r>
              <a:rPr lang="de" sz="1500"/>
              <a:t> representation on the LFESS Steering Committee</a:t>
            </a:r>
            <a:endParaRPr sz="1500"/>
          </a:p>
          <a:p>
            <a:pPr indent="-323850" lvl="0" marL="457200" rtl="0" algn="l">
              <a:spcBef>
                <a:spcPts val="0"/>
              </a:spcBef>
              <a:spcAft>
                <a:spcPts val="0"/>
              </a:spcAft>
              <a:buSzPts val="1500"/>
              <a:buChar char="➔"/>
            </a:pPr>
            <a:r>
              <a:rPr lang="de" sz="1500"/>
              <a:t>As an LF Energy General Member, you can run for election to serve on the LFESS Steering Committee.</a:t>
            </a:r>
            <a:endParaRPr sz="1500"/>
          </a:p>
          <a:p>
            <a:pPr indent="0" lvl="0" marL="0" rtl="0" algn="l">
              <a:spcBef>
                <a:spcPts val="1000"/>
              </a:spcBef>
              <a:spcAft>
                <a:spcPts val="0"/>
              </a:spcAft>
              <a:buNone/>
            </a:pPr>
            <a:r>
              <a:rPr lang="de" sz="1500"/>
              <a:t>More information on LFESS Governance at </a:t>
            </a:r>
            <a:r>
              <a:rPr lang="de" sz="1500" u="sng">
                <a:solidFill>
                  <a:schemeClr val="hlink"/>
                </a:solidFill>
                <a:hlinkClick r:id="rId4"/>
              </a:rPr>
              <a:t>https://github.com/lf-energy/lfess-resources/blob/main/GOVERNANCE.md</a:t>
            </a:r>
            <a:r>
              <a:rPr lang="de" sz="1500"/>
              <a:t> </a:t>
            </a:r>
            <a:endParaRPr sz="1500"/>
          </a:p>
        </p:txBody>
      </p:sp>
      <p:pic>
        <p:nvPicPr>
          <p:cNvPr id="1148" name="Google Shape;1148;p178"/>
          <p:cNvPicPr preferRelativeResize="0"/>
          <p:nvPr/>
        </p:nvPicPr>
        <p:blipFill>
          <a:blip r:embed="rId5">
            <a:alphaModFix/>
          </a:blip>
          <a:stretch>
            <a:fillRect/>
          </a:stretch>
        </p:blipFill>
        <p:spPr>
          <a:xfrm>
            <a:off x="6334100" y="1475825"/>
            <a:ext cx="2498201" cy="650575"/>
          </a:xfrm>
          <a:prstGeom prst="rect">
            <a:avLst/>
          </a:prstGeom>
          <a:noFill/>
          <a:ln>
            <a:noFill/>
          </a:ln>
        </p:spPr>
      </p:pic>
      <p:pic>
        <p:nvPicPr>
          <p:cNvPr id="1149" name="Google Shape;1149;p178"/>
          <p:cNvPicPr preferRelativeResize="0"/>
          <p:nvPr/>
        </p:nvPicPr>
        <p:blipFill>
          <a:blip r:embed="rId6">
            <a:alphaModFix/>
          </a:blip>
          <a:stretch>
            <a:fillRect/>
          </a:stretch>
        </p:blipFill>
        <p:spPr>
          <a:xfrm>
            <a:off x="6178250" y="2724162"/>
            <a:ext cx="2809901" cy="365888"/>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53" name="Shape 1153"/>
        <p:cNvGrpSpPr/>
        <p:nvPr/>
      </p:nvGrpSpPr>
      <p:grpSpPr>
        <a:xfrm>
          <a:off x="0" y="0"/>
          <a:ext cx="0" cy="0"/>
          <a:chOff x="0" y="0"/>
          <a:chExt cx="0" cy="0"/>
        </a:xfrm>
      </p:grpSpPr>
      <p:sp>
        <p:nvSpPr>
          <p:cNvPr id="1154" name="Google Shape;1154;p179"/>
          <p:cNvSpPr txBox="1"/>
          <p:nvPr>
            <p:ph idx="1" type="body"/>
          </p:nvPr>
        </p:nvSpPr>
        <p:spPr>
          <a:xfrm>
            <a:off x="280350" y="1266450"/>
            <a:ext cx="5583900" cy="3339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de" sz="1000"/>
              <a:t>Strategic members are key partners in driving the direction of the LF Energy Foundation, and we partner closely with in driving the mission and vision of the foundation.</a:t>
            </a:r>
            <a:endParaRPr sz="1000"/>
          </a:p>
          <a:p>
            <a:pPr indent="0" lvl="0" marL="0" rtl="0" algn="l">
              <a:spcBef>
                <a:spcPts val="1000"/>
              </a:spcBef>
              <a:spcAft>
                <a:spcPts val="0"/>
              </a:spcAft>
              <a:buNone/>
            </a:pPr>
            <a:r>
              <a:rPr lang="de" sz="1000"/>
              <a:t>Exclusive benefits for Strategic members include:</a:t>
            </a:r>
            <a:endParaRPr sz="1000"/>
          </a:p>
          <a:p>
            <a:pPr indent="-279400" lvl="0" marL="457200" rtl="0" algn="l">
              <a:spcBef>
                <a:spcPts val="1000"/>
              </a:spcBef>
              <a:spcAft>
                <a:spcPts val="0"/>
              </a:spcAft>
              <a:buSzPts val="800"/>
              <a:buChar char="●"/>
            </a:pPr>
            <a:r>
              <a:rPr lang="de" sz="800"/>
              <a:t>Send signal that you are committed and serious about the energy transition and 100% planetary decarbonization</a:t>
            </a:r>
            <a:endParaRPr sz="800"/>
          </a:p>
          <a:p>
            <a:pPr indent="-279400" lvl="0" marL="457200" rtl="0" algn="l">
              <a:spcBef>
                <a:spcPts val="0"/>
              </a:spcBef>
              <a:spcAft>
                <a:spcPts val="0"/>
              </a:spcAft>
              <a:buSzPts val="800"/>
              <a:buChar char="●"/>
            </a:pPr>
            <a:r>
              <a:rPr lang="de" sz="800"/>
              <a:t>Guaranteed seat on the LF Energy Governing Board and </a:t>
            </a:r>
            <a:r>
              <a:rPr lang="de" sz="800"/>
              <a:t>LF Energy Technical Advisory Council, where your organization can</a:t>
            </a:r>
            <a:r>
              <a:rPr lang="de" sz="800"/>
              <a:t> shape where funds are directed, direction of project investments, branding, </a:t>
            </a:r>
            <a:r>
              <a:rPr lang="de" sz="800"/>
              <a:t>messaging, PR, marketing, developer events, training</a:t>
            </a:r>
            <a:endParaRPr sz="800"/>
          </a:p>
          <a:p>
            <a:pPr indent="-279400" lvl="0" marL="457200" rtl="0" algn="l">
              <a:spcBef>
                <a:spcPts val="0"/>
              </a:spcBef>
              <a:spcAft>
                <a:spcPts val="0"/>
              </a:spcAft>
              <a:buSzPts val="800"/>
              <a:buChar char="●"/>
            </a:pPr>
            <a:r>
              <a:rPr lang="de" sz="800"/>
              <a:t>Placement of member brand at forefront of LF Energy web properties and p</a:t>
            </a:r>
            <a:r>
              <a:rPr lang="de" sz="800"/>
              <a:t>romotion in top news outlets</a:t>
            </a:r>
            <a:endParaRPr sz="800"/>
          </a:p>
          <a:p>
            <a:pPr indent="-279400" lvl="0" marL="457200" rtl="0" algn="l">
              <a:spcBef>
                <a:spcPts val="0"/>
              </a:spcBef>
              <a:spcAft>
                <a:spcPts val="0"/>
              </a:spcAft>
              <a:buSzPts val="800"/>
              <a:buChar char="●"/>
            </a:pPr>
            <a:r>
              <a:rPr lang="de" sz="800"/>
              <a:t>Participation in Linux Foundation Member Summit (Additional Seat)</a:t>
            </a:r>
            <a:endParaRPr sz="800"/>
          </a:p>
          <a:p>
            <a:pPr indent="-279400" lvl="0" marL="457200" rtl="0" algn="l">
              <a:spcBef>
                <a:spcPts val="0"/>
              </a:spcBef>
              <a:spcAft>
                <a:spcPts val="0"/>
              </a:spcAft>
              <a:buSzPts val="800"/>
              <a:buChar char="●"/>
            </a:pPr>
            <a:r>
              <a:rPr lang="de" sz="800"/>
              <a:t>Direct assistance with your open source strategy activities, and R&amp;D portfolio, with premium access to the project ED to understand business goals help you succeed in those goals any way possible and premium access to the LF Energy open source leadership to a</a:t>
            </a:r>
            <a:r>
              <a:rPr lang="de" sz="800"/>
              <a:t>dvise member of advancing brand leadership worldwide in open source</a:t>
            </a:r>
            <a:r>
              <a:rPr lang="de" sz="800"/>
              <a:t>  </a:t>
            </a:r>
            <a:endParaRPr sz="800"/>
          </a:p>
          <a:p>
            <a:pPr indent="-279400" lvl="0" marL="457200" rtl="0" algn="l">
              <a:spcBef>
                <a:spcPts val="0"/>
              </a:spcBef>
              <a:spcAft>
                <a:spcPts val="0"/>
              </a:spcAft>
              <a:buSzPts val="800"/>
              <a:buChar char="●"/>
            </a:pPr>
            <a:r>
              <a:rPr lang="de" sz="800"/>
              <a:t>LF Leadership support to keynote member events, participate in outreach (eg roadshows, events, conference meet ups etc..)</a:t>
            </a:r>
            <a:endParaRPr sz="800"/>
          </a:p>
          <a:p>
            <a:pPr indent="-279400" lvl="0" marL="457200" rtl="0" algn="l">
              <a:spcBef>
                <a:spcPts val="0"/>
              </a:spcBef>
              <a:spcAft>
                <a:spcPts val="0"/>
              </a:spcAft>
              <a:buSzPts val="800"/>
              <a:buChar char="●"/>
            </a:pPr>
            <a:r>
              <a:rPr lang="de" sz="800"/>
              <a:t>Priority for hosting LF Energy Roadshows and meetups at the location of their choice</a:t>
            </a:r>
            <a:endParaRPr sz="800"/>
          </a:p>
          <a:p>
            <a:pPr indent="-279400" lvl="0" marL="457200" rtl="0" algn="l">
              <a:spcBef>
                <a:spcPts val="0"/>
              </a:spcBef>
              <a:spcAft>
                <a:spcPts val="0"/>
              </a:spcAft>
              <a:buSzPts val="800"/>
              <a:buChar char="●"/>
            </a:pPr>
            <a:r>
              <a:rPr lang="de" sz="800"/>
              <a:t>2x guest blog pieces on LF Energy blog </a:t>
            </a:r>
            <a:endParaRPr sz="800"/>
          </a:p>
          <a:p>
            <a:pPr indent="0" lvl="0" marL="0" rtl="0" algn="l">
              <a:spcBef>
                <a:spcPts val="1000"/>
              </a:spcBef>
              <a:spcAft>
                <a:spcPts val="0"/>
              </a:spcAft>
              <a:buNone/>
            </a:pPr>
            <a:r>
              <a:rPr b="1" lang="de" sz="1000"/>
              <a:t>ACTION: Contact us at </a:t>
            </a:r>
            <a:r>
              <a:rPr b="1" lang="de" sz="1000" u="sng">
                <a:solidFill>
                  <a:schemeClr val="hlink"/>
                </a:solidFill>
                <a:hlinkClick r:id="rId3"/>
              </a:rPr>
              <a:t>members.lfenergy.org</a:t>
            </a:r>
            <a:r>
              <a:rPr b="1" lang="de" sz="1000"/>
              <a:t> for more details.</a:t>
            </a:r>
            <a:endParaRPr b="1" sz="1000"/>
          </a:p>
        </p:txBody>
      </p:sp>
      <p:sp>
        <p:nvSpPr>
          <p:cNvPr id="1155" name="Google Shape;1155;p179"/>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Additional Benefits for Strategic Members</a:t>
            </a:r>
            <a:endParaRPr/>
          </a:p>
        </p:txBody>
      </p:sp>
      <p:pic>
        <p:nvPicPr>
          <p:cNvPr id="1156" name="Google Shape;1156;p179"/>
          <p:cNvPicPr preferRelativeResize="0"/>
          <p:nvPr/>
        </p:nvPicPr>
        <p:blipFill>
          <a:blip r:embed="rId4">
            <a:alphaModFix/>
          </a:blip>
          <a:stretch>
            <a:fillRect/>
          </a:stretch>
        </p:blipFill>
        <p:spPr>
          <a:xfrm>
            <a:off x="6070075" y="1118626"/>
            <a:ext cx="2919075" cy="1410325"/>
          </a:xfrm>
          <a:prstGeom prst="rect">
            <a:avLst/>
          </a:prstGeom>
          <a:noFill/>
          <a:ln>
            <a:noFill/>
          </a:ln>
        </p:spPr>
      </p:pic>
      <p:pic>
        <p:nvPicPr>
          <p:cNvPr id="1157" name="Google Shape;1157;p179"/>
          <p:cNvPicPr preferRelativeResize="0"/>
          <p:nvPr/>
        </p:nvPicPr>
        <p:blipFill rotWithShape="1">
          <a:blip r:embed="rId5">
            <a:alphaModFix/>
          </a:blip>
          <a:srcRect b="0" l="0" r="0" t="0"/>
          <a:stretch/>
        </p:blipFill>
        <p:spPr>
          <a:xfrm>
            <a:off x="5776238" y="2927094"/>
            <a:ext cx="1806675" cy="1078375"/>
          </a:xfrm>
          <a:prstGeom prst="rect">
            <a:avLst/>
          </a:prstGeom>
          <a:noFill/>
          <a:ln>
            <a:noFill/>
          </a:ln>
        </p:spPr>
      </p:pic>
      <p:pic>
        <p:nvPicPr>
          <p:cNvPr id="1158" name="Google Shape;1158;p179"/>
          <p:cNvPicPr preferRelativeResize="0"/>
          <p:nvPr/>
        </p:nvPicPr>
        <p:blipFill rotWithShape="1">
          <a:blip r:embed="rId6">
            <a:alphaModFix/>
          </a:blip>
          <a:srcRect b="0" l="0" r="0" t="0"/>
          <a:stretch/>
        </p:blipFill>
        <p:spPr>
          <a:xfrm>
            <a:off x="7659238" y="3782293"/>
            <a:ext cx="1017848" cy="623444"/>
          </a:xfrm>
          <a:prstGeom prst="rect">
            <a:avLst/>
          </a:prstGeom>
          <a:noFill/>
          <a:ln>
            <a:noFill/>
          </a:ln>
        </p:spPr>
      </p:pic>
      <p:sp>
        <p:nvSpPr>
          <p:cNvPr id="1159" name="Google Shape;1159;p179"/>
          <p:cNvSpPr txBox="1"/>
          <p:nvPr/>
        </p:nvSpPr>
        <p:spPr>
          <a:xfrm>
            <a:off x="5753100" y="2683600"/>
            <a:ext cx="3390900" cy="4002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i="1" lang="de">
                <a:latin typeface="Roboto Slab"/>
                <a:ea typeface="Roboto Slab"/>
                <a:cs typeface="Roboto Slab"/>
                <a:sym typeface="Roboto Slab"/>
              </a:rPr>
              <a:t>Current Strategic Members</a:t>
            </a:r>
            <a:endParaRPr i="1">
              <a:latin typeface="Roboto Slab"/>
              <a:ea typeface="Roboto Slab"/>
              <a:cs typeface="Roboto Slab"/>
              <a:sym typeface="Roboto Slab"/>
            </a:endParaRPr>
          </a:p>
        </p:txBody>
      </p:sp>
      <p:pic>
        <p:nvPicPr>
          <p:cNvPr id="1160" name="Google Shape;1160;p179"/>
          <p:cNvPicPr preferRelativeResize="0"/>
          <p:nvPr/>
        </p:nvPicPr>
        <p:blipFill>
          <a:blip r:embed="rId7">
            <a:alphaModFix/>
          </a:blip>
          <a:stretch>
            <a:fillRect/>
          </a:stretch>
        </p:blipFill>
        <p:spPr>
          <a:xfrm>
            <a:off x="7523300" y="3238438"/>
            <a:ext cx="1289726" cy="455700"/>
          </a:xfrm>
          <a:prstGeom prst="rect">
            <a:avLst/>
          </a:prstGeom>
          <a:noFill/>
          <a:ln>
            <a:noFill/>
          </a:ln>
        </p:spPr>
      </p:pic>
      <p:pic>
        <p:nvPicPr>
          <p:cNvPr id="1161" name="Google Shape;1161;p179"/>
          <p:cNvPicPr preferRelativeResize="0"/>
          <p:nvPr/>
        </p:nvPicPr>
        <p:blipFill>
          <a:blip r:embed="rId8">
            <a:alphaModFix/>
          </a:blip>
          <a:stretch>
            <a:fillRect/>
          </a:stretch>
        </p:blipFill>
        <p:spPr>
          <a:xfrm>
            <a:off x="5970113" y="3921383"/>
            <a:ext cx="1418950" cy="345279"/>
          </a:xfrm>
          <a:prstGeom prst="rect">
            <a:avLst/>
          </a:prstGeom>
          <a:noFill/>
          <a:ln>
            <a:noFill/>
          </a:ln>
        </p:spPr>
      </p:pic>
      <p:pic>
        <p:nvPicPr>
          <p:cNvPr id="1162" name="Google Shape;1162;p179"/>
          <p:cNvPicPr preferRelativeResize="0"/>
          <p:nvPr/>
        </p:nvPicPr>
        <p:blipFill>
          <a:blip r:embed="rId9">
            <a:alphaModFix/>
          </a:blip>
          <a:stretch>
            <a:fillRect/>
          </a:stretch>
        </p:blipFill>
        <p:spPr>
          <a:xfrm>
            <a:off x="6399900" y="4405731"/>
            <a:ext cx="559372" cy="501769"/>
          </a:xfrm>
          <a:prstGeom prst="rect">
            <a:avLst/>
          </a:prstGeom>
          <a:noFill/>
          <a:ln cap="flat" cmpd="sng" w="9525">
            <a:solidFill>
              <a:srgbClr val="FFFFFF"/>
            </a:solidFill>
            <a:prstDash val="solid"/>
            <a:round/>
            <a:headEnd len="sm" w="sm" type="none"/>
            <a:tailEnd len="sm" w="sm" type="none"/>
          </a:ln>
        </p:spPr>
      </p:pic>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66" name="Shape 1166"/>
        <p:cNvGrpSpPr/>
        <p:nvPr/>
      </p:nvGrpSpPr>
      <p:grpSpPr>
        <a:xfrm>
          <a:off x="0" y="0"/>
          <a:ext cx="0" cy="0"/>
          <a:chOff x="0" y="0"/>
          <a:chExt cx="0" cy="0"/>
        </a:xfrm>
      </p:grpSpPr>
      <p:sp>
        <p:nvSpPr>
          <p:cNvPr id="1167" name="Google Shape;1167;p180"/>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de"/>
              <a:t>Contact Us</a:t>
            </a:r>
            <a:endParaRPr/>
          </a:p>
        </p:txBody>
      </p:sp>
      <p:sp>
        <p:nvSpPr>
          <p:cNvPr id="1168" name="Google Shape;1168;p180"/>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de"/>
              <a:t>‹#›</a:t>
            </a:fld>
            <a:endParaRPr/>
          </a:p>
        </p:txBody>
      </p:sp>
      <p:sp>
        <p:nvSpPr>
          <p:cNvPr id="1169" name="Google Shape;1169;p180"/>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de" sz="2700"/>
              <a:t>Linux Foundation Energy</a:t>
            </a:r>
            <a:endParaRPr/>
          </a:p>
          <a:p>
            <a:pPr indent="0" lvl="0" marL="0" rtl="0" algn="l">
              <a:lnSpc>
                <a:spcPct val="120000"/>
              </a:lnSpc>
              <a:spcBef>
                <a:spcPts val="800"/>
              </a:spcBef>
              <a:spcAft>
                <a:spcPts val="0"/>
              </a:spcAft>
              <a:buSzPts val="2100"/>
              <a:buNone/>
            </a:pPr>
            <a:r>
              <a:rPr lang="de"/>
              <a:t>548 Market St</a:t>
            </a:r>
            <a:br>
              <a:rPr lang="de"/>
            </a:br>
            <a:r>
              <a:rPr lang="de"/>
              <a:t>PMB 57274</a:t>
            </a:r>
            <a:br>
              <a:rPr lang="de"/>
            </a:br>
            <a:r>
              <a:rPr lang="de"/>
              <a:t>San Francisco CA 94104</a:t>
            </a:r>
            <a:br>
              <a:rPr lang="de"/>
            </a:br>
            <a:r>
              <a:rPr lang="de"/>
              <a:t>Phone/Fax: +1 415 723-9709</a:t>
            </a:r>
            <a:br>
              <a:rPr lang="de"/>
            </a:br>
            <a:r>
              <a:rPr lang="de" u="sng">
                <a:solidFill>
                  <a:schemeClr val="hlink"/>
                </a:solidFill>
                <a:hlinkClick r:id="rId3"/>
              </a:rPr>
              <a:t>www.lfenergy.org</a:t>
            </a:r>
            <a:endParaRPr/>
          </a:p>
        </p:txBody>
      </p:sp>
      <p:sp>
        <p:nvSpPr>
          <p:cNvPr id="1170" name="Google Shape;1170;p180"/>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de" sz="1900"/>
              <a:t>General Inquiries</a:t>
            </a:r>
            <a:endParaRPr sz="1400"/>
          </a:p>
          <a:p>
            <a:pPr indent="0" lvl="0" marL="0" rtl="0" algn="l">
              <a:lnSpc>
                <a:spcPct val="110000"/>
              </a:lnSpc>
              <a:spcBef>
                <a:spcPts val="800"/>
              </a:spcBef>
              <a:spcAft>
                <a:spcPts val="0"/>
              </a:spcAft>
              <a:buSzPts val="1900"/>
              <a:buNone/>
            </a:pPr>
            <a:r>
              <a:rPr lang="de" sz="1900" u="sng">
                <a:solidFill>
                  <a:schemeClr val="hlink"/>
                </a:solidFill>
                <a:hlinkClick r:id="rId4"/>
              </a:rPr>
              <a:t>support@lfenergy.org</a:t>
            </a:r>
            <a:endParaRPr sz="1900"/>
          </a:p>
          <a:p>
            <a:pPr indent="0" lvl="0" marL="0" rtl="0" algn="l">
              <a:lnSpc>
                <a:spcPct val="110000"/>
              </a:lnSpc>
              <a:spcBef>
                <a:spcPts val="800"/>
              </a:spcBef>
              <a:spcAft>
                <a:spcPts val="0"/>
              </a:spcAft>
              <a:buSzPts val="1900"/>
              <a:buNone/>
            </a:pPr>
            <a:r>
              <a:rPr lang="de" sz="1900"/>
              <a:t>Membership</a:t>
            </a:r>
            <a:endParaRPr sz="1400"/>
          </a:p>
          <a:p>
            <a:pPr indent="0" lvl="0" marL="0" rtl="0" algn="l">
              <a:lnSpc>
                <a:spcPct val="110000"/>
              </a:lnSpc>
              <a:spcBef>
                <a:spcPts val="800"/>
              </a:spcBef>
              <a:spcAft>
                <a:spcPts val="0"/>
              </a:spcAft>
              <a:buSzPts val="1900"/>
              <a:buNone/>
            </a:pPr>
            <a:r>
              <a:rPr lang="de" sz="1900" u="sng">
                <a:solidFill>
                  <a:schemeClr val="hlink"/>
                </a:solidFill>
                <a:hlinkClick r:id="rId5"/>
              </a:rPr>
              <a:t>membership@lfenergy.org</a:t>
            </a:r>
            <a:endParaRPr sz="1900"/>
          </a:p>
        </p:txBody>
      </p:sp>
      <p:pic>
        <p:nvPicPr>
          <p:cNvPr id="1171" name="Google Shape;1171;p180"/>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1172" name="Google Shape;1172;p180"/>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1173" name="Google Shape;1173;p180"/>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1174" name="Google Shape;1174;p180"/>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9" name="Shape 1179"/>
        <p:cNvGrpSpPr/>
        <p:nvPr/>
      </p:nvGrpSpPr>
      <p:grpSpPr>
        <a:xfrm>
          <a:off x="0" y="0"/>
          <a:ext cx="0" cy="0"/>
          <a:chOff x="0" y="0"/>
          <a:chExt cx="0" cy="0"/>
        </a:xfrm>
      </p:grpSpPr>
      <p:sp>
        <p:nvSpPr>
          <p:cNvPr id="1180" name="Google Shape;1180;p181"/>
          <p:cNvSpPr txBox="1"/>
          <p:nvPr>
            <p:ph type="ctrTitle"/>
          </p:nvPr>
        </p:nvSpPr>
        <p:spPr>
          <a:xfrm>
            <a:off x="598100" y="1226378"/>
            <a:ext cx="5533500" cy="1894500"/>
          </a:xfrm>
          <a:prstGeom prst="rect">
            <a:avLst/>
          </a:prstGeom>
          <a:noFill/>
          <a:ln>
            <a:noFill/>
          </a:ln>
        </p:spPr>
        <p:txBody>
          <a:bodyPr anchorCtr="0" anchor="ctr" bIns="0" lIns="0" spcFirstLastPara="1" rIns="0" wrap="square" tIns="0">
            <a:noAutofit/>
          </a:bodyPr>
          <a:lstStyle/>
          <a:p>
            <a:pPr indent="0" lvl="0" marL="0" rtl="0" algn="l">
              <a:spcBef>
                <a:spcPts val="0"/>
              </a:spcBef>
              <a:spcAft>
                <a:spcPts val="0"/>
              </a:spcAft>
              <a:buSzPts val="3000"/>
              <a:buNone/>
            </a:pPr>
            <a:r>
              <a:rPr lang="de"/>
              <a:t>Projects in Detail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2" name="Shape 942"/>
        <p:cNvGrpSpPr/>
        <p:nvPr/>
      </p:nvGrpSpPr>
      <p:grpSpPr>
        <a:xfrm>
          <a:off x="0" y="0"/>
          <a:ext cx="0" cy="0"/>
          <a:chOff x="0" y="0"/>
          <a:chExt cx="0" cy="0"/>
        </a:xfrm>
      </p:grpSpPr>
      <p:sp>
        <p:nvSpPr>
          <p:cNvPr id="943" name="Google Shape;943;p155"/>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Where does LF Energy fit?</a:t>
            </a:r>
            <a:endParaRPr/>
          </a:p>
        </p:txBody>
      </p:sp>
      <p:sp>
        <p:nvSpPr>
          <p:cNvPr id="944" name="Google Shape;944;p155"/>
          <p:cNvSpPr txBox="1"/>
          <p:nvPr>
            <p:ph idx="1" type="body"/>
          </p:nvPr>
        </p:nvSpPr>
        <p:spPr>
          <a:xfrm>
            <a:off x="311700" y="1229975"/>
            <a:ext cx="3999900" cy="3339000"/>
          </a:xfrm>
          <a:prstGeom prst="rect">
            <a:avLst/>
          </a:prstGeom>
        </p:spPr>
        <p:txBody>
          <a:bodyPr anchorCtr="0" anchor="t" bIns="91425" lIns="91425" spcFirstLastPara="1" rIns="91425" wrap="square" tIns="91425">
            <a:normAutofit lnSpcReduction="20000"/>
          </a:bodyPr>
          <a:lstStyle/>
          <a:p>
            <a:pPr indent="0" lvl="0" marL="0" rtl="0" algn="l">
              <a:spcBef>
                <a:spcPts val="0"/>
              </a:spcBef>
              <a:spcAft>
                <a:spcPts val="0"/>
              </a:spcAft>
              <a:buNone/>
            </a:pPr>
            <a:r>
              <a:rPr lang="de"/>
              <a:t>We complement existing collaborative efforts by focusing on:</a:t>
            </a:r>
            <a:endParaRPr/>
          </a:p>
          <a:p>
            <a:pPr indent="0" lvl="0" marL="0" rtl="0" algn="l">
              <a:spcBef>
                <a:spcPts val="0"/>
              </a:spcBef>
              <a:spcAft>
                <a:spcPts val="0"/>
              </a:spcAft>
              <a:buNone/>
            </a:pPr>
            <a:r>
              <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Open collaboration</a:t>
            </a:r>
            <a:r>
              <a:rPr lang="de"/>
              <a:t>, following the best practices used by the most innovative organizations in the world</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High Technology Readiness Level</a:t>
            </a:r>
            <a:r>
              <a:rPr lang="de"/>
              <a:t> (TRL) projects, hardened and ready for deployment</a:t>
            </a:r>
            <a:endParaRPr/>
          </a:p>
          <a:p>
            <a:pPr indent="-317500" lvl="0" marL="457200" rtl="0" algn="l">
              <a:spcBef>
                <a:spcPts val="0"/>
              </a:spcBef>
              <a:spcAft>
                <a:spcPts val="0"/>
              </a:spcAft>
              <a:buSzPts val="1400"/>
              <a:buChar char="●"/>
            </a:pPr>
            <a:r>
              <a:rPr b="1" lang="de">
                <a:latin typeface="Roboto Slab"/>
                <a:ea typeface="Roboto Slab"/>
                <a:cs typeface="Roboto Slab"/>
                <a:sym typeface="Roboto Slab"/>
              </a:rPr>
              <a:t>Partnership between vendors and their customers</a:t>
            </a:r>
            <a:r>
              <a:rPr lang="de"/>
              <a:t> to create commercial solutions on top of open platforms</a:t>
            </a:r>
            <a:endParaRPr/>
          </a:p>
          <a:p>
            <a:pPr indent="-317500" lvl="0" marL="457200" rtl="0" algn="l">
              <a:spcBef>
                <a:spcPts val="0"/>
              </a:spcBef>
              <a:spcAft>
                <a:spcPts val="0"/>
              </a:spcAft>
              <a:buSzPts val="1400"/>
              <a:buChar char="●"/>
            </a:pPr>
            <a:r>
              <a:rPr lang="de"/>
              <a:t>A </a:t>
            </a:r>
            <a:r>
              <a:rPr b="1" lang="de">
                <a:latin typeface="Roboto Slab"/>
                <a:ea typeface="Roboto Slab"/>
                <a:cs typeface="Roboto Slab"/>
                <a:sym typeface="Roboto Slab"/>
              </a:rPr>
              <a:t>community for digital experts</a:t>
            </a:r>
            <a:r>
              <a:rPr lang="de"/>
              <a:t> (software engineers, data scientists, etc) working in energy</a:t>
            </a:r>
            <a:endParaRPr b="1">
              <a:latin typeface="Roboto Slab"/>
              <a:ea typeface="Roboto Slab"/>
              <a:cs typeface="Roboto Slab"/>
              <a:sym typeface="Roboto Slab"/>
            </a:endParaRPr>
          </a:p>
        </p:txBody>
      </p:sp>
      <p:grpSp>
        <p:nvGrpSpPr>
          <p:cNvPr id="945" name="Google Shape;945;p155"/>
          <p:cNvGrpSpPr/>
          <p:nvPr/>
        </p:nvGrpSpPr>
        <p:grpSpPr>
          <a:xfrm>
            <a:off x="4654025" y="3314700"/>
            <a:ext cx="1828800" cy="1828800"/>
            <a:chOff x="2097925" y="3006525"/>
            <a:chExt cx="1828800" cy="1828800"/>
          </a:xfrm>
        </p:grpSpPr>
        <p:sp>
          <p:nvSpPr>
            <p:cNvPr id="946" name="Google Shape;946;p155"/>
            <p:cNvSpPr/>
            <p:nvPr/>
          </p:nvSpPr>
          <p:spPr>
            <a:xfrm>
              <a:off x="2097925" y="3006525"/>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Early-stage research and prototypes</a:t>
              </a:r>
              <a:endParaRPr sz="1050">
                <a:latin typeface="Roboto Slab Light"/>
                <a:ea typeface="Roboto Slab Light"/>
                <a:cs typeface="Roboto Slab Light"/>
                <a:sym typeface="Roboto Slab Light"/>
              </a:endParaRPr>
            </a:p>
          </p:txBody>
        </p:sp>
        <p:pic>
          <p:nvPicPr>
            <p:cNvPr id="947" name="Google Shape;947;p155"/>
            <p:cNvPicPr preferRelativeResize="0"/>
            <p:nvPr/>
          </p:nvPicPr>
          <p:blipFill>
            <a:blip r:embed="rId3">
              <a:alphaModFix/>
            </a:blip>
            <a:stretch>
              <a:fillRect/>
            </a:stretch>
          </p:blipFill>
          <p:spPr>
            <a:xfrm>
              <a:off x="2503473" y="3415724"/>
              <a:ext cx="1017701" cy="206800"/>
            </a:xfrm>
            <a:prstGeom prst="rect">
              <a:avLst/>
            </a:prstGeom>
            <a:noFill/>
            <a:ln>
              <a:noFill/>
            </a:ln>
          </p:spPr>
        </p:pic>
      </p:grpSp>
      <p:grpSp>
        <p:nvGrpSpPr>
          <p:cNvPr id="948" name="Google Shape;948;p155"/>
          <p:cNvGrpSpPr/>
          <p:nvPr/>
        </p:nvGrpSpPr>
        <p:grpSpPr>
          <a:xfrm>
            <a:off x="7315200" y="3314700"/>
            <a:ext cx="1828800" cy="1828800"/>
            <a:chOff x="7315200" y="3314700"/>
            <a:chExt cx="1828800" cy="1828800"/>
          </a:xfrm>
        </p:grpSpPr>
        <p:sp>
          <p:nvSpPr>
            <p:cNvPr id="949" name="Google Shape;949;p155"/>
            <p:cNvSpPr/>
            <p:nvPr/>
          </p:nvSpPr>
          <p:spPr>
            <a:xfrm>
              <a:off x="7315200" y="33147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Advocacy for investor-owned electric companies</a:t>
              </a:r>
              <a:endParaRPr sz="1050">
                <a:latin typeface="Roboto Slab Light"/>
                <a:ea typeface="Roboto Slab Light"/>
                <a:cs typeface="Roboto Slab Light"/>
                <a:sym typeface="Roboto Slab Light"/>
              </a:endParaRPr>
            </a:p>
          </p:txBody>
        </p:sp>
        <p:pic>
          <p:nvPicPr>
            <p:cNvPr id="950" name="Google Shape;950;p155"/>
            <p:cNvPicPr preferRelativeResize="0"/>
            <p:nvPr/>
          </p:nvPicPr>
          <p:blipFill>
            <a:blip r:embed="rId4">
              <a:alphaModFix/>
            </a:blip>
            <a:stretch>
              <a:fillRect/>
            </a:stretch>
          </p:blipFill>
          <p:spPr>
            <a:xfrm>
              <a:off x="7982250" y="3556944"/>
              <a:ext cx="494700" cy="450500"/>
            </a:xfrm>
            <a:prstGeom prst="rect">
              <a:avLst/>
            </a:prstGeom>
            <a:noFill/>
            <a:ln>
              <a:noFill/>
            </a:ln>
          </p:spPr>
        </p:pic>
      </p:grpSp>
      <p:grpSp>
        <p:nvGrpSpPr>
          <p:cNvPr id="951" name="Google Shape;951;p155"/>
          <p:cNvGrpSpPr/>
          <p:nvPr/>
        </p:nvGrpSpPr>
        <p:grpSpPr>
          <a:xfrm>
            <a:off x="7315200" y="812200"/>
            <a:ext cx="1828800" cy="1828800"/>
            <a:chOff x="4984800" y="68800"/>
            <a:chExt cx="1828800" cy="1828800"/>
          </a:xfrm>
        </p:grpSpPr>
        <p:sp>
          <p:nvSpPr>
            <p:cNvPr id="952" name="Google Shape;952;p155"/>
            <p:cNvSpPr/>
            <p:nvPr/>
          </p:nvSpPr>
          <p:spPr>
            <a:xfrm>
              <a:off x="4984800"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a:t>
              </a:r>
              <a:endParaRPr sz="1050">
                <a:latin typeface="Roboto Slab Light"/>
                <a:ea typeface="Roboto Slab Light"/>
                <a:cs typeface="Roboto Slab Light"/>
                <a:sym typeface="Roboto Slab Light"/>
              </a:endParaRPr>
            </a:p>
          </p:txBody>
        </p:sp>
        <p:pic>
          <p:nvPicPr>
            <p:cNvPr id="953" name="Google Shape;953;p155"/>
            <p:cNvPicPr preferRelativeResize="0"/>
            <p:nvPr/>
          </p:nvPicPr>
          <p:blipFill>
            <a:blip r:embed="rId5">
              <a:alphaModFix/>
            </a:blip>
            <a:stretch>
              <a:fillRect/>
            </a:stretch>
          </p:blipFill>
          <p:spPr>
            <a:xfrm>
              <a:off x="5424816" y="458290"/>
              <a:ext cx="948749" cy="450500"/>
            </a:xfrm>
            <a:prstGeom prst="rect">
              <a:avLst/>
            </a:prstGeom>
            <a:noFill/>
            <a:ln>
              <a:noFill/>
            </a:ln>
          </p:spPr>
        </p:pic>
      </p:grpSp>
      <p:grpSp>
        <p:nvGrpSpPr>
          <p:cNvPr id="954" name="Google Shape;954;p155"/>
          <p:cNvGrpSpPr/>
          <p:nvPr/>
        </p:nvGrpSpPr>
        <p:grpSpPr>
          <a:xfrm>
            <a:off x="4654025" y="812200"/>
            <a:ext cx="1828800" cy="1828800"/>
            <a:chOff x="2097925" y="68800"/>
            <a:chExt cx="1828800" cy="1828800"/>
          </a:xfrm>
        </p:grpSpPr>
        <p:sp>
          <p:nvSpPr>
            <p:cNvPr id="955" name="Google Shape;955;p155"/>
            <p:cNvSpPr/>
            <p:nvPr/>
          </p:nvSpPr>
          <p:spPr>
            <a:xfrm>
              <a:off x="2097925" y="68800"/>
              <a:ext cx="1828800" cy="1828800"/>
            </a:xfrm>
            <a:prstGeom prst="ellipse">
              <a:avLst/>
            </a:prstGeom>
            <a:no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a:latin typeface="Roboto Slab Light"/>
                <a:ea typeface="Roboto Slab Light"/>
                <a:cs typeface="Roboto Slab Light"/>
                <a:sym typeface="Roboto Slab Light"/>
              </a:endParaRPr>
            </a:p>
            <a:p>
              <a:pPr indent="0" lvl="0" marL="0" rtl="0" algn="ctr">
                <a:spcBef>
                  <a:spcPts val="0"/>
                </a:spcBef>
                <a:spcAft>
                  <a:spcPts val="0"/>
                </a:spcAft>
                <a:buNone/>
              </a:pPr>
              <a:r>
                <a:rPr lang="de" sz="1050">
                  <a:latin typeface="Roboto Slab Light"/>
                  <a:ea typeface="Roboto Slab Light"/>
                  <a:cs typeface="Roboto Slab Light"/>
                  <a:sym typeface="Roboto Slab Light"/>
                </a:rPr>
                <a:t>Publications, conferences, standards</a:t>
              </a:r>
              <a:endParaRPr sz="1050">
                <a:latin typeface="Roboto Slab Light"/>
                <a:ea typeface="Roboto Slab Light"/>
                <a:cs typeface="Roboto Slab Light"/>
                <a:sym typeface="Roboto Slab Light"/>
              </a:endParaRPr>
            </a:p>
          </p:txBody>
        </p:sp>
        <p:pic>
          <p:nvPicPr>
            <p:cNvPr id="956" name="Google Shape;956;p155"/>
            <p:cNvPicPr preferRelativeResize="0"/>
            <p:nvPr/>
          </p:nvPicPr>
          <p:blipFill rotWithShape="1">
            <a:blip r:embed="rId6">
              <a:alphaModFix/>
            </a:blip>
            <a:srcRect b="23941" l="4553" r="4371" t="23658"/>
            <a:stretch/>
          </p:blipFill>
          <p:spPr>
            <a:xfrm>
              <a:off x="2465216" y="410000"/>
              <a:ext cx="1094211" cy="354125"/>
            </a:xfrm>
            <a:prstGeom prst="rect">
              <a:avLst/>
            </a:prstGeom>
            <a:noFill/>
            <a:ln>
              <a:noFill/>
            </a:ln>
          </p:spPr>
        </p:pic>
      </p:grpSp>
      <p:grpSp>
        <p:nvGrpSpPr>
          <p:cNvPr id="957" name="Google Shape;957;p155"/>
          <p:cNvGrpSpPr/>
          <p:nvPr/>
        </p:nvGrpSpPr>
        <p:grpSpPr>
          <a:xfrm>
            <a:off x="5983675" y="2061000"/>
            <a:ext cx="1828800" cy="1828800"/>
            <a:chOff x="3543300" y="1543050"/>
            <a:chExt cx="1828800" cy="1828800"/>
          </a:xfrm>
        </p:grpSpPr>
        <p:sp>
          <p:nvSpPr>
            <p:cNvPr id="958" name="Google Shape;958;p155"/>
            <p:cNvSpPr/>
            <p:nvPr/>
          </p:nvSpPr>
          <p:spPr>
            <a:xfrm>
              <a:off x="3543300" y="1543050"/>
              <a:ext cx="1828800" cy="1828800"/>
            </a:xfrm>
            <a:prstGeom prst="ellipse">
              <a:avLst/>
            </a:prstGeom>
            <a:solidFill>
              <a:schemeClr val="accent6"/>
            </a:solidFill>
            <a:ln cap="flat" cmpd="sng" w="9525">
              <a:solidFill>
                <a:schemeClr val="dk2"/>
              </a:solidFill>
              <a:prstDash val="solid"/>
              <a:round/>
              <a:headEnd len="sm" w="sm" type="none"/>
              <a:tailEnd len="sm" w="sm" type="none"/>
            </a:ln>
          </p:spPr>
          <p:txBody>
            <a:bodyPr anchorCtr="0" anchor="ctr" bIns="91425" lIns="91425" spcFirstLastPara="1" rIns="91425" wrap="square" tIns="91425">
              <a:noAutofit/>
            </a:bodyPr>
            <a:lstStyle/>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t/>
              </a:r>
              <a:endParaRPr b="1">
                <a:latin typeface="Roboto Slab"/>
                <a:ea typeface="Roboto Slab"/>
                <a:cs typeface="Roboto Slab"/>
                <a:sym typeface="Roboto Slab"/>
              </a:endParaRPr>
            </a:p>
            <a:p>
              <a:pPr indent="0" lvl="0" marL="0" rtl="0" algn="ctr">
                <a:spcBef>
                  <a:spcPts val="0"/>
                </a:spcBef>
                <a:spcAft>
                  <a:spcPts val="0"/>
                </a:spcAft>
                <a:buNone/>
              </a:pPr>
              <a:r>
                <a:rPr b="1" lang="de" sz="1050">
                  <a:latin typeface="Roboto Slab"/>
                  <a:ea typeface="Roboto Slab"/>
                  <a:cs typeface="Roboto Slab"/>
                  <a:sym typeface="Roboto Slab"/>
                </a:rPr>
                <a:t>Open industrial-grade technology platforms and agile standards</a:t>
              </a:r>
              <a:endParaRPr b="1" sz="1050">
                <a:latin typeface="Roboto Slab"/>
                <a:ea typeface="Roboto Slab"/>
                <a:cs typeface="Roboto Slab"/>
                <a:sym typeface="Roboto Slab"/>
              </a:endParaRPr>
            </a:p>
          </p:txBody>
        </p:sp>
        <p:pic>
          <p:nvPicPr>
            <p:cNvPr id="959" name="Google Shape;959;p155"/>
            <p:cNvPicPr preferRelativeResize="0"/>
            <p:nvPr/>
          </p:nvPicPr>
          <p:blipFill>
            <a:blip r:embed="rId7">
              <a:alphaModFix/>
            </a:blip>
            <a:stretch>
              <a:fillRect/>
            </a:stretch>
          </p:blipFill>
          <p:spPr>
            <a:xfrm>
              <a:off x="3781188" y="1897601"/>
              <a:ext cx="1353024" cy="20680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84" name="Shape 1184"/>
        <p:cNvGrpSpPr/>
        <p:nvPr/>
      </p:nvGrpSpPr>
      <p:grpSpPr>
        <a:xfrm>
          <a:off x="0" y="0"/>
          <a:ext cx="0" cy="0"/>
          <a:chOff x="0" y="0"/>
          <a:chExt cx="0" cy="0"/>
        </a:xfrm>
      </p:grpSpPr>
      <p:sp>
        <p:nvSpPr>
          <p:cNvPr id="1185" name="Google Shape;1185;p182"/>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Digital Substations</a:t>
            </a:r>
            <a:endParaRPr/>
          </a:p>
        </p:txBody>
      </p:sp>
      <p:sp>
        <p:nvSpPr>
          <p:cNvPr id="1186" name="Google Shape;1186;p182"/>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0" name="Shape 1190"/>
        <p:cNvGrpSpPr/>
        <p:nvPr/>
      </p:nvGrpSpPr>
      <p:grpSpPr>
        <a:xfrm>
          <a:off x="0" y="0"/>
          <a:ext cx="0" cy="0"/>
          <a:chOff x="0" y="0"/>
          <a:chExt cx="0" cy="0"/>
        </a:xfrm>
      </p:grpSpPr>
      <p:sp>
        <p:nvSpPr>
          <p:cNvPr id="1191" name="Google Shape;1191;p18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Digital Substation Architecture</a:t>
            </a:r>
            <a:endParaRPr/>
          </a:p>
        </p:txBody>
      </p:sp>
      <p:pic>
        <p:nvPicPr>
          <p:cNvPr id="1192" name="Google Shape;1192;p183"/>
          <p:cNvPicPr preferRelativeResize="0"/>
          <p:nvPr/>
        </p:nvPicPr>
        <p:blipFill rotWithShape="1">
          <a:blip r:embed="rId3">
            <a:alphaModFix/>
          </a:blip>
          <a:srcRect b="0" l="0" r="0" t="12280"/>
          <a:stretch/>
        </p:blipFill>
        <p:spPr>
          <a:xfrm>
            <a:off x="0" y="1492926"/>
            <a:ext cx="9144001" cy="36505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97" name="Shape 1197"/>
        <p:cNvGrpSpPr/>
        <p:nvPr/>
      </p:nvGrpSpPr>
      <p:grpSpPr>
        <a:xfrm>
          <a:off x="0" y="0"/>
          <a:ext cx="0" cy="0"/>
          <a:chOff x="0" y="0"/>
          <a:chExt cx="0" cy="0"/>
        </a:xfrm>
      </p:grpSpPr>
      <p:pic>
        <p:nvPicPr>
          <p:cNvPr id="1198" name="Google Shape;1198;p184"/>
          <p:cNvPicPr preferRelativeResize="0"/>
          <p:nvPr>
            <p:ph idx="2" type="pic"/>
          </p:nvPr>
        </p:nvPicPr>
        <p:blipFill rotWithShape="1">
          <a:blip r:embed="rId3">
            <a:alphaModFix/>
          </a:blip>
          <a:srcRect b="-13467" l="-1781" r="-1770" t="-13467"/>
          <a:stretch/>
        </p:blipFill>
        <p:spPr>
          <a:xfrm>
            <a:off x="-5" y="-37"/>
            <a:ext cx="2786401" cy="1025700"/>
          </a:xfrm>
          <a:prstGeom prst="rect">
            <a:avLst/>
          </a:prstGeom>
          <a:noFill/>
          <a:ln>
            <a:noFill/>
          </a:ln>
        </p:spPr>
      </p:pic>
      <p:sp>
        <p:nvSpPr>
          <p:cNvPr id="1199" name="Google Shape;1199;p18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High availability real-time hypervisor for hosting digital substation virtualized protection and control applications (vPAC)</a:t>
            </a:r>
            <a:endParaRPr sz="1300"/>
          </a:p>
        </p:txBody>
      </p:sp>
      <p:pic>
        <p:nvPicPr>
          <p:cNvPr id="1200" name="Google Shape;1200;p184" title="Screenshot 2025-06-24 at 22.50.47.png"/>
          <p:cNvPicPr preferRelativeResize="0"/>
          <p:nvPr/>
        </p:nvPicPr>
        <p:blipFill>
          <a:blip r:embed="rId4">
            <a:alphaModFix/>
          </a:blip>
          <a:stretch>
            <a:fillRect/>
          </a:stretch>
        </p:blipFill>
        <p:spPr>
          <a:xfrm>
            <a:off x="4811900" y="1059975"/>
            <a:ext cx="3774875" cy="2600474"/>
          </a:xfrm>
          <a:prstGeom prst="rect">
            <a:avLst/>
          </a:prstGeom>
          <a:noFill/>
          <a:ln>
            <a:noFill/>
          </a:ln>
        </p:spPr>
      </p:pic>
      <p:sp>
        <p:nvSpPr>
          <p:cNvPr id="1201" name="Google Shape;1201;p184"/>
          <p:cNvSpPr txBox="1"/>
          <p:nvPr/>
        </p:nvSpPr>
        <p:spPr>
          <a:xfrm>
            <a:off x="0" y="1059975"/>
            <a:ext cx="4572000" cy="29691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200">
                <a:solidFill>
                  <a:schemeClr val="dk2"/>
                </a:solidFill>
                <a:latin typeface="Roboto Slab Light"/>
                <a:ea typeface="Roboto Slab Light"/>
                <a:cs typeface="Roboto Slab Light"/>
                <a:sym typeface="Roboto Slab Light"/>
              </a:rPr>
              <a:t>SEAPATH is an open source software hypervisor designed for IEC 61850 Digital Substation Automation Systems. SEAPATH hosts and runs vPAC (Virtualized Protection, Automation and Control) applications for the power grid.</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Ecosystem agnostic</a:t>
            </a:r>
            <a:r>
              <a:rPr lang="de" sz="1200">
                <a:solidFill>
                  <a:schemeClr val="dk2"/>
                </a:solidFill>
                <a:latin typeface="Roboto Slab Light"/>
                <a:ea typeface="Roboto Slab Light"/>
                <a:cs typeface="Roboto Slab Light"/>
                <a:sym typeface="Roboto Slab Light"/>
              </a:rPr>
              <a:t>, easily used and extended by third parties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High performance</a:t>
            </a:r>
            <a:r>
              <a:rPr lang="de" sz="1200">
                <a:solidFill>
                  <a:schemeClr val="dk2"/>
                </a:solidFill>
                <a:latin typeface="Roboto Slab Light"/>
                <a:ea typeface="Roboto Slab Light"/>
                <a:cs typeface="Roboto Slab Light"/>
                <a:sym typeface="Roboto Slab Light"/>
              </a:rPr>
              <a:t>, ready for IEC 61850 applications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Resilient</a:t>
            </a:r>
            <a:r>
              <a:rPr lang="de" sz="1200">
                <a:solidFill>
                  <a:schemeClr val="dk2"/>
                </a:solidFill>
                <a:latin typeface="Roboto Slab Light"/>
                <a:ea typeface="Roboto Slab Light"/>
                <a:cs typeface="Roboto Slab Light"/>
                <a:sym typeface="Roboto Slab Light"/>
              </a:rPr>
              <a:t>, robust for mission-critical systems</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Infrastructure as code</a:t>
            </a:r>
            <a:r>
              <a:rPr lang="de" sz="1200">
                <a:solidFill>
                  <a:schemeClr val="dk2"/>
                </a:solidFill>
                <a:latin typeface="Roboto Slab Light"/>
                <a:ea typeface="Roboto Slab Light"/>
                <a:cs typeface="Roboto Slab Light"/>
                <a:sym typeface="Roboto Slab Light"/>
              </a:rPr>
              <a:t>, allowing automated and remote system management</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Intensive testing</a:t>
            </a:r>
            <a:r>
              <a:rPr lang="de" sz="1200">
                <a:solidFill>
                  <a:schemeClr val="dk2"/>
                </a:solidFill>
                <a:latin typeface="Roboto Slab Light"/>
                <a:ea typeface="Roboto Slab Light"/>
                <a:cs typeface="Roboto Slab Light"/>
                <a:sym typeface="Roboto Slab Light"/>
              </a:rPr>
              <a:t>, guaranteeing capabilities and avoiding regression</a:t>
            </a:r>
            <a:endParaRPr sz="1200">
              <a:solidFill>
                <a:schemeClr val="dk2"/>
              </a:solidFill>
              <a:latin typeface="Roboto Slab Light"/>
              <a:ea typeface="Roboto Slab Light"/>
              <a:cs typeface="Roboto Slab Light"/>
              <a:sym typeface="Roboto Slab Light"/>
            </a:endParaRPr>
          </a:p>
          <a:p>
            <a:pPr indent="-304800" lvl="0" marL="457200" rtl="0" algn="l">
              <a:spcBef>
                <a:spcPts val="0"/>
              </a:spcBef>
              <a:spcAft>
                <a:spcPts val="0"/>
              </a:spcAft>
              <a:buClr>
                <a:schemeClr val="dk2"/>
              </a:buClr>
              <a:buSzPts val="1200"/>
              <a:buFont typeface="Roboto Slab Light"/>
              <a:buChar char="●"/>
            </a:pPr>
            <a:r>
              <a:rPr b="1" lang="de" sz="1200">
                <a:solidFill>
                  <a:schemeClr val="dk2"/>
                </a:solidFill>
                <a:latin typeface="Roboto Slab"/>
                <a:ea typeface="Roboto Slab"/>
                <a:cs typeface="Roboto Slab"/>
                <a:sym typeface="Roboto Slab"/>
              </a:rPr>
              <a:t>Virtualization</a:t>
            </a:r>
            <a:r>
              <a:rPr lang="de" sz="1200">
                <a:solidFill>
                  <a:schemeClr val="dk2"/>
                </a:solidFill>
                <a:latin typeface="Roboto Slab Light"/>
                <a:ea typeface="Roboto Slab Light"/>
                <a:cs typeface="Roboto Slab Light"/>
                <a:sym typeface="Roboto Slab Light"/>
              </a:rPr>
              <a:t>, to run virtual machines hosting Operational Technology (OT) functions</a:t>
            </a:r>
            <a:endParaRPr sz="12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200">
              <a:solidFill>
                <a:schemeClr val="dk2"/>
              </a:solidFill>
              <a:latin typeface="Roboto Slab Light"/>
              <a:ea typeface="Roboto Slab Light"/>
              <a:cs typeface="Roboto Slab Light"/>
              <a:sym typeface="Roboto Slab Light"/>
            </a:endParaRPr>
          </a:p>
        </p:txBody>
      </p:sp>
      <p:pic>
        <p:nvPicPr>
          <p:cNvPr id="1202" name="Google Shape;1202;p184"/>
          <p:cNvPicPr preferRelativeResize="0"/>
          <p:nvPr/>
        </p:nvPicPr>
        <p:blipFill>
          <a:blip r:embed="rId5">
            <a:alphaModFix/>
          </a:blip>
          <a:stretch>
            <a:fillRect/>
          </a:stretch>
        </p:blipFill>
        <p:spPr>
          <a:xfrm>
            <a:off x="4976888" y="3737376"/>
            <a:ext cx="751840" cy="457200"/>
          </a:xfrm>
          <a:prstGeom prst="rect">
            <a:avLst/>
          </a:prstGeom>
          <a:noFill/>
          <a:ln>
            <a:noFill/>
          </a:ln>
        </p:spPr>
      </p:pic>
      <p:pic>
        <p:nvPicPr>
          <p:cNvPr id="1203" name="Google Shape;1203;p184"/>
          <p:cNvPicPr preferRelativeResize="0"/>
          <p:nvPr/>
        </p:nvPicPr>
        <p:blipFill>
          <a:blip r:embed="rId6">
            <a:alphaModFix/>
          </a:blip>
          <a:stretch>
            <a:fillRect/>
          </a:stretch>
        </p:blipFill>
        <p:spPr>
          <a:xfrm>
            <a:off x="5549130" y="4214795"/>
            <a:ext cx="607776" cy="356048"/>
          </a:xfrm>
          <a:prstGeom prst="rect">
            <a:avLst/>
          </a:prstGeom>
          <a:noFill/>
          <a:ln>
            <a:noFill/>
          </a:ln>
        </p:spPr>
      </p:pic>
      <p:pic>
        <p:nvPicPr>
          <p:cNvPr id="1204" name="Google Shape;1204;p184"/>
          <p:cNvPicPr preferRelativeResize="0"/>
          <p:nvPr/>
        </p:nvPicPr>
        <p:blipFill>
          <a:blip r:embed="rId7">
            <a:alphaModFix/>
          </a:blip>
          <a:stretch>
            <a:fillRect/>
          </a:stretch>
        </p:blipFill>
        <p:spPr>
          <a:xfrm>
            <a:off x="4481314" y="4223462"/>
            <a:ext cx="999511" cy="338700"/>
          </a:xfrm>
          <a:prstGeom prst="rect">
            <a:avLst/>
          </a:prstGeom>
          <a:noFill/>
          <a:ln>
            <a:noFill/>
          </a:ln>
        </p:spPr>
      </p:pic>
      <p:pic>
        <p:nvPicPr>
          <p:cNvPr id="1205" name="Google Shape;1205;p184"/>
          <p:cNvPicPr preferRelativeResize="0"/>
          <p:nvPr/>
        </p:nvPicPr>
        <p:blipFill>
          <a:blip r:embed="rId8">
            <a:alphaModFix/>
          </a:blip>
          <a:stretch>
            <a:fillRect/>
          </a:stretch>
        </p:blipFill>
        <p:spPr>
          <a:xfrm>
            <a:off x="6689458" y="3840094"/>
            <a:ext cx="1253424" cy="266530"/>
          </a:xfrm>
          <a:prstGeom prst="rect">
            <a:avLst/>
          </a:prstGeom>
          <a:noFill/>
          <a:ln>
            <a:noFill/>
          </a:ln>
        </p:spPr>
      </p:pic>
      <p:pic>
        <p:nvPicPr>
          <p:cNvPr id="1206" name="Google Shape;1206;p184"/>
          <p:cNvPicPr preferRelativeResize="0"/>
          <p:nvPr/>
        </p:nvPicPr>
        <p:blipFill rotWithShape="1">
          <a:blip r:embed="rId9">
            <a:alphaModFix/>
          </a:blip>
          <a:srcRect b="29839" l="19289" r="19319" t="33151"/>
          <a:stretch/>
        </p:blipFill>
        <p:spPr>
          <a:xfrm>
            <a:off x="4919674" y="4814732"/>
            <a:ext cx="866273" cy="281240"/>
          </a:xfrm>
          <a:prstGeom prst="rect">
            <a:avLst/>
          </a:prstGeom>
          <a:noFill/>
          <a:ln>
            <a:noFill/>
          </a:ln>
        </p:spPr>
      </p:pic>
      <p:pic>
        <p:nvPicPr>
          <p:cNvPr id="1207" name="Google Shape;1207;p184"/>
          <p:cNvPicPr preferRelativeResize="0"/>
          <p:nvPr/>
        </p:nvPicPr>
        <p:blipFill rotWithShape="1">
          <a:blip r:embed="rId10">
            <a:alphaModFix/>
          </a:blip>
          <a:srcRect b="37882" l="10934" r="11074" t="36840"/>
          <a:stretch/>
        </p:blipFill>
        <p:spPr>
          <a:xfrm>
            <a:off x="5990057" y="4723104"/>
            <a:ext cx="1309580" cy="266525"/>
          </a:xfrm>
          <a:prstGeom prst="rect">
            <a:avLst/>
          </a:prstGeom>
          <a:noFill/>
          <a:ln>
            <a:noFill/>
          </a:ln>
        </p:spPr>
      </p:pic>
      <p:pic>
        <p:nvPicPr>
          <p:cNvPr id="1208" name="Google Shape;1208;p184"/>
          <p:cNvPicPr preferRelativeResize="0"/>
          <p:nvPr/>
        </p:nvPicPr>
        <p:blipFill>
          <a:blip r:embed="rId11">
            <a:alphaModFix/>
          </a:blip>
          <a:stretch>
            <a:fillRect/>
          </a:stretch>
        </p:blipFill>
        <p:spPr>
          <a:xfrm>
            <a:off x="7604191" y="4678975"/>
            <a:ext cx="338686" cy="338700"/>
          </a:xfrm>
          <a:prstGeom prst="rect">
            <a:avLst/>
          </a:prstGeom>
          <a:noFill/>
          <a:ln>
            <a:noFill/>
          </a:ln>
        </p:spPr>
      </p:pic>
      <p:pic>
        <p:nvPicPr>
          <p:cNvPr id="1209" name="Google Shape;1209;p184"/>
          <p:cNvPicPr preferRelativeResize="0"/>
          <p:nvPr/>
        </p:nvPicPr>
        <p:blipFill>
          <a:blip r:embed="rId12">
            <a:alphaModFix/>
          </a:blip>
          <a:stretch>
            <a:fillRect/>
          </a:stretch>
        </p:blipFill>
        <p:spPr>
          <a:xfrm>
            <a:off x="6286836" y="4249414"/>
            <a:ext cx="866253" cy="286775"/>
          </a:xfrm>
          <a:prstGeom prst="rect">
            <a:avLst/>
          </a:prstGeom>
          <a:noFill/>
          <a:ln>
            <a:noFill/>
          </a:ln>
        </p:spPr>
      </p:pic>
      <p:pic>
        <p:nvPicPr>
          <p:cNvPr id="1210" name="Google Shape;1210;p184"/>
          <p:cNvPicPr preferRelativeResize="0"/>
          <p:nvPr/>
        </p:nvPicPr>
        <p:blipFill>
          <a:blip r:embed="rId13">
            <a:alphaModFix/>
          </a:blip>
          <a:stretch>
            <a:fillRect/>
          </a:stretch>
        </p:blipFill>
        <p:spPr>
          <a:xfrm>
            <a:off x="5806078" y="3829969"/>
            <a:ext cx="751825" cy="286780"/>
          </a:xfrm>
          <a:prstGeom prst="rect">
            <a:avLst/>
          </a:prstGeom>
          <a:noFill/>
          <a:ln>
            <a:noFill/>
          </a:ln>
        </p:spPr>
      </p:pic>
      <p:pic>
        <p:nvPicPr>
          <p:cNvPr id="1211" name="Google Shape;1211;p184"/>
          <p:cNvPicPr preferRelativeResize="0"/>
          <p:nvPr/>
        </p:nvPicPr>
        <p:blipFill>
          <a:blip r:embed="rId14">
            <a:alphaModFix/>
          </a:blip>
          <a:stretch>
            <a:fillRect/>
          </a:stretch>
        </p:blipFill>
        <p:spPr>
          <a:xfrm>
            <a:off x="7283025" y="4263050"/>
            <a:ext cx="1253425" cy="2595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16" name="Shape 1216"/>
        <p:cNvGrpSpPr/>
        <p:nvPr/>
      </p:nvGrpSpPr>
      <p:grpSpPr>
        <a:xfrm>
          <a:off x="0" y="0"/>
          <a:ext cx="0" cy="0"/>
          <a:chOff x="0" y="0"/>
          <a:chExt cx="0" cy="0"/>
        </a:xfrm>
      </p:grpSpPr>
      <p:sp>
        <p:nvSpPr>
          <p:cNvPr id="1217" name="Google Shape;1217;p18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37500"/>
              <a:buNone/>
            </a:pPr>
            <a:r>
              <a:rPr lang="de" sz="2400"/>
              <a:t>Open source profile configuration and management for IEC 61850 substation protection, automation, and control systems</a:t>
            </a:r>
            <a:endParaRPr sz="2400"/>
          </a:p>
        </p:txBody>
      </p:sp>
      <p:pic>
        <p:nvPicPr>
          <p:cNvPr id="1218" name="Google Shape;1218;p185"/>
          <p:cNvPicPr preferRelativeResize="0"/>
          <p:nvPr>
            <p:ph idx="2" type="pic"/>
          </p:nvPr>
        </p:nvPicPr>
        <p:blipFill rotWithShape="1">
          <a:blip r:embed="rId3">
            <a:alphaModFix/>
          </a:blip>
          <a:srcRect b="-10737" l="-1674" r="-1663" t="-10725"/>
          <a:stretch/>
        </p:blipFill>
        <p:spPr>
          <a:xfrm>
            <a:off x="-5" y="-37"/>
            <a:ext cx="2786399" cy="1025700"/>
          </a:xfrm>
          <a:prstGeom prst="rect">
            <a:avLst/>
          </a:prstGeom>
          <a:noFill/>
          <a:ln>
            <a:noFill/>
          </a:ln>
        </p:spPr>
      </p:pic>
      <p:pic>
        <p:nvPicPr>
          <p:cNvPr id="1219" name="Google Shape;1219;p185"/>
          <p:cNvPicPr preferRelativeResize="0"/>
          <p:nvPr/>
        </p:nvPicPr>
        <p:blipFill>
          <a:blip r:embed="rId4">
            <a:alphaModFix/>
          </a:blip>
          <a:stretch>
            <a:fillRect/>
          </a:stretch>
        </p:blipFill>
        <p:spPr>
          <a:xfrm>
            <a:off x="5117775" y="1093076"/>
            <a:ext cx="3990400" cy="2242601"/>
          </a:xfrm>
          <a:prstGeom prst="rect">
            <a:avLst/>
          </a:prstGeom>
          <a:noFill/>
          <a:ln>
            <a:noFill/>
          </a:ln>
        </p:spPr>
      </p:pic>
      <p:sp>
        <p:nvSpPr>
          <p:cNvPr id="1220" name="Google Shape;1220;p185"/>
          <p:cNvSpPr txBox="1"/>
          <p:nvPr/>
        </p:nvSpPr>
        <p:spPr>
          <a:xfrm>
            <a:off x="0" y="1025650"/>
            <a:ext cx="4572000" cy="34170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000">
                <a:solidFill>
                  <a:schemeClr val="dk2"/>
                </a:solidFill>
                <a:latin typeface="Roboto Slab Light"/>
                <a:ea typeface="Roboto Slab Light"/>
                <a:cs typeface="Roboto Slab Light"/>
                <a:sym typeface="Roboto Slab Light"/>
              </a:rPr>
              <a:t>Common software blocks for IEC 61850 profile configuration, using an open source shared development model, accelerating conformity to IEC 61850 through software implementation.</a:t>
            </a:r>
            <a:endParaRPr sz="10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Tools for IEC 61850 profile management and configuration are needed at various business processes of the power grid industry</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The planning process for grid infrastructure components facilitates the design of power system adaptations and the engineering of substation PACS to be installed or upgraded</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Specifying requirements and performing multi-vendor system integration and commissioning during the PACS procurement and delivery phase</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Adapting to changes in operational conditions and performing system configuration updates during the operational life of PACS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Managing assets in order to perform maintenance actions and PACS upgrades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grid planning and PACS engineering processes</a:t>
            </a:r>
            <a:endParaRPr sz="1000">
              <a:solidFill>
                <a:schemeClr val="dk2"/>
              </a:solidFill>
              <a:latin typeface="Roboto Slab Light"/>
              <a:ea typeface="Roboto Slab Light"/>
              <a:cs typeface="Roboto Slab Light"/>
              <a:sym typeface="Roboto Slab Light"/>
            </a:endParaRPr>
          </a:p>
          <a:p>
            <a:pPr indent="-292100" lvl="0" marL="457200" rtl="0" algn="l">
              <a:spcBef>
                <a:spcPts val="0"/>
              </a:spcBef>
              <a:spcAft>
                <a:spcPts val="0"/>
              </a:spcAft>
              <a:buClr>
                <a:schemeClr val="dk2"/>
              </a:buClr>
              <a:buSzPts val="1000"/>
              <a:buFont typeface="Roboto Slab Light"/>
              <a:buChar char="●"/>
            </a:pPr>
            <a:r>
              <a:rPr lang="de" sz="1000">
                <a:solidFill>
                  <a:schemeClr val="dk2"/>
                </a:solidFill>
                <a:latin typeface="Roboto Slab Light"/>
                <a:ea typeface="Roboto Slab Light"/>
                <a:cs typeface="Roboto Slab Light"/>
                <a:sym typeface="Roboto Slab Light"/>
              </a:rPr>
              <a:t>Improving the interlinkage between the configuration of PACS and the configuration of central systems, including SCADA and asset management</a:t>
            </a:r>
            <a:endParaRPr sz="1000">
              <a:solidFill>
                <a:schemeClr val="dk2"/>
              </a:solidFill>
              <a:latin typeface="Roboto Slab Light"/>
              <a:ea typeface="Roboto Slab Light"/>
              <a:cs typeface="Roboto Slab Light"/>
              <a:sym typeface="Roboto Slab Light"/>
            </a:endParaRPr>
          </a:p>
        </p:txBody>
      </p:sp>
      <p:pic>
        <p:nvPicPr>
          <p:cNvPr id="1221" name="Google Shape;1221;p185"/>
          <p:cNvPicPr preferRelativeResize="0"/>
          <p:nvPr/>
        </p:nvPicPr>
        <p:blipFill>
          <a:blip r:embed="rId5">
            <a:alphaModFix/>
          </a:blip>
          <a:stretch>
            <a:fillRect/>
          </a:stretch>
        </p:blipFill>
        <p:spPr>
          <a:xfrm>
            <a:off x="4972753" y="3748825"/>
            <a:ext cx="607800" cy="607800"/>
          </a:xfrm>
          <a:prstGeom prst="rect">
            <a:avLst/>
          </a:prstGeom>
          <a:noFill/>
          <a:ln>
            <a:noFill/>
          </a:ln>
        </p:spPr>
      </p:pic>
      <p:pic>
        <p:nvPicPr>
          <p:cNvPr id="1222" name="Google Shape;1222;p185"/>
          <p:cNvPicPr preferRelativeResize="0"/>
          <p:nvPr/>
        </p:nvPicPr>
        <p:blipFill>
          <a:blip r:embed="rId6">
            <a:alphaModFix/>
          </a:blip>
          <a:stretch>
            <a:fillRect/>
          </a:stretch>
        </p:blipFill>
        <p:spPr>
          <a:xfrm>
            <a:off x="5890134" y="3770568"/>
            <a:ext cx="1322578" cy="564300"/>
          </a:xfrm>
          <a:prstGeom prst="rect">
            <a:avLst/>
          </a:prstGeom>
          <a:noFill/>
          <a:ln>
            <a:noFill/>
          </a:ln>
        </p:spPr>
      </p:pic>
      <p:pic>
        <p:nvPicPr>
          <p:cNvPr id="1223" name="Google Shape;1223;p185"/>
          <p:cNvPicPr preferRelativeResize="0"/>
          <p:nvPr/>
        </p:nvPicPr>
        <p:blipFill>
          <a:blip r:embed="rId7">
            <a:alphaModFix/>
          </a:blip>
          <a:stretch>
            <a:fillRect/>
          </a:stretch>
        </p:blipFill>
        <p:spPr>
          <a:xfrm>
            <a:off x="7451952" y="3807292"/>
            <a:ext cx="1656223" cy="490875"/>
          </a:xfrm>
          <a:prstGeom prst="rect">
            <a:avLst/>
          </a:prstGeom>
          <a:noFill/>
          <a:ln>
            <a:noFill/>
          </a:ln>
        </p:spPr>
      </p:pic>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28" name="Shape 1228"/>
        <p:cNvGrpSpPr/>
        <p:nvPr/>
      </p:nvGrpSpPr>
      <p:grpSpPr>
        <a:xfrm>
          <a:off x="0" y="0"/>
          <a:ext cx="0" cy="0"/>
          <a:chOff x="0" y="0"/>
          <a:chExt cx="0" cy="0"/>
        </a:xfrm>
      </p:grpSpPr>
      <p:sp>
        <p:nvSpPr>
          <p:cNvPr id="1229" name="Google Shape;1229;p18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Open source, multi-protocol translation gateway for power systems built upon the industrial IoT LF Edge Fledge</a:t>
            </a:r>
            <a:endParaRPr sz="2400"/>
          </a:p>
        </p:txBody>
      </p:sp>
      <p:pic>
        <p:nvPicPr>
          <p:cNvPr id="1230" name="Google Shape;1230;p186"/>
          <p:cNvPicPr preferRelativeResize="0"/>
          <p:nvPr>
            <p:ph idx="2" type="pic"/>
          </p:nvPr>
        </p:nvPicPr>
        <p:blipFill rotWithShape="1">
          <a:blip r:embed="rId3">
            <a:alphaModFix/>
          </a:blip>
          <a:srcRect b="0" l="-11155" r="-11168" t="0"/>
          <a:stretch/>
        </p:blipFill>
        <p:spPr>
          <a:xfrm>
            <a:off x="-5" y="-37"/>
            <a:ext cx="2786401" cy="1025700"/>
          </a:xfrm>
          <a:prstGeom prst="rect">
            <a:avLst/>
          </a:prstGeom>
          <a:noFill/>
          <a:ln>
            <a:noFill/>
          </a:ln>
        </p:spPr>
      </p:pic>
      <p:sp>
        <p:nvSpPr>
          <p:cNvPr id="1231" name="Google Shape;1231;p186"/>
          <p:cNvSpPr txBox="1"/>
          <p:nvPr/>
        </p:nvSpPr>
        <p:spPr>
          <a:xfrm>
            <a:off x="0" y="1025650"/>
            <a:ext cx="4572000" cy="32325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Flexible, lightweight, industrial-grade, open source gateway that embeds Fledge (LF EDGE). Additionally, FledgePOWER provides a toolbox for simulation, data configuration, and checking focused uniquely on power systems’ protocols translation and power systems’ use cases.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Lightweight:</a:t>
            </a:r>
            <a:r>
              <a:rPr lang="de" sz="1100">
                <a:solidFill>
                  <a:schemeClr val="dk2"/>
                </a:solidFill>
                <a:latin typeface="Roboto Slab Light"/>
                <a:ea typeface="Roboto Slab Light"/>
                <a:cs typeface="Roboto Slab Light"/>
                <a:sym typeface="Roboto Slab Light"/>
              </a:rPr>
              <a:t> it can run on small computers with constrained resources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Extensible:</a:t>
            </a:r>
            <a:r>
              <a:rPr lang="de" sz="1100">
                <a:solidFill>
                  <a:schemeClr val="dk2"/>
                </a:solidFill>
                <a:latin typeface="Roboto Slab Light"/>
                <a:ea typeface="Roboto Slab Light"/>
                <a:cs typeface="Roboto Slab Light"/>
                <a:sym typeface="Roboto Slab Light"/>
              </a:rPr>
              <a:t> new protocols need → new plugin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a:t>
            </a:r>
            <a:r>
              <a:rPr lang="de" sz="1100">
                <a:solidFill>
                  <a:schemeClr val="dk2"/>
                </a:solidFill>
                <a:latin typeface="Roboto Slab Light"/>
                <a:ea typeface="Roboto Slab Light"/>
                <a:cs typeface="Roboto Slab Light"/>
                <a:sym typeface="Roboto Slab Light"/>
              </a:rPr>
              <a:t> each part is a small consistent brick that runs as a microservice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Flexible:</a:t>
            </a:r>
            <a:r>
              <a:rPr lang="de" sz="1100">
                <a:solidFill>
                  <a:schemeClr val="dk2"/>
                </a:solidFill>
                <a:latin typeface="Roboto Slab Light"/>
                <a:ea typeface="Roboto Slab Light"/>
                <a:cs typeface="Roboto Slab Light"/>
                <a:sym typeface="Roboto Slab Light"/>
              </a:rPr>
              <a:t> install only what you need where you need it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Scalable:</a:t>
            </a:r>
            <a:r>
              <a:rPr lang="de" sz="1100">
                <a:solidFill>
                  <a:schemeClr val="dk2"/>
                </a:solidFill>
                <a:latin typeface="Roboto Slab Light"/>
                <a:ea typeface="Roboto Slab Light"/>
                <a:cs typeface="Roboto Slab Light"/>
                <a:sym typeface="Roboto Slab Light"/>
              </a:rPr>
              <a:t> it can be deployed on a single instance or scale to thousands of sites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Secured:</a:t>
            </a:r>
            <a:r>
              <a:rPr lang="de" sz="1100">
                <a:solidFill>
                  <a:schemeClr val="dk2"/>
                </a:solidFill>
                <a:latin typeface="Roboto Slab Light"/>
                <a:ea typeface="Roboto Slab Light"/>
                <a:cs typeface="Roboto Slab Light"/>
                <a:sym typeface="Roboto Slab Light"/>
              </a:rPr>
              <a:t> it uses state of the art secured techniques and protocols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Interoperable: </a:t>
            </a:r>
            <a:r>
              <a:rPr lang="de" sz="1100">
                <a:solidFill>
                  <a:schemeClr val="dk2"/>
                </a:solidFill>
                <a:latin typeface="Roboto Slab Light"/>
                <a:ea typeface="Roboto Slab Light"/>
                <a:cs typeface="Roboto Slab Light"/>
                <a:sym typeface="Roboto Slab Light"/>
              </a:rPr>
              <a:t>generic interface model enables integration with heterogeneous legacy or future products and systems</a:t>
            </a:r>
            <a:endParaRPr sz="1100">
              <a:solidFill>
                <a:schemeClr val="dk2"/>
              </a:solidFill>
              <a:latin typeface="Roboto Slab Light"/>
              <a:ea typeface="Roboto Slab Light"/>
              <a:cs typeface="Roboto Slab Light"/>
              <a:sym typeface="Roboto Slab Light"/>
            </a:endParaRPr>
          </a:p>
        </p:txBody>
      </p:sp>
      <p:pic>
        <p:nvPicPr>
          <p:cNvPr id="1232" name="Google Shape;1232;p186"/>
          <p:cNvPicPr preferRelativeResize="0"/>
          <p:nvPr/>
        </p:nvPicPr>
        <p:blipFill rotWithShape="1">
          <a:blip r:embed="rId4">
            <a:alphaModFix/>
          </a:blip>
          <a:srcRect b="27800" l="0" r="0" t="28086"/>
          <a:stretch/>
        </p:blipFill>
        <p:spPr>
          <a:xfrm>
            <a:off x="6067888" y="3769150"/>
            <a:ext cx="910175" cy="406875"/>
          </a:xfrm>
          <a:prstGeom prst="rect">
            <a:avLst/>
          </a:prstGeom>
          <a:noFill/>
          <a:ln>
            <a:noFill/>
          </a:ln>
        </p:spPr>
      </p:pic>
      <p:pic>
        <p:nvPicPr>
          <p:cNvPr id="1233" name="Google Shape;1233;p186"/>
          <p:cNvPicPr preferRelativeResize="0"/>
          <p:nvPr/>
        </p:nvPicPr>
        <p:blipFill>
          <a:blip r:embed="rId5">
            <a:alphaModFix/>
          </a:blip>
          <a:stretch>
            <a:fillRect/>
          </a:stretch>
        </p:blipFill>
        <p:spPr>
          <a:xfrm>
            <a:off x="7292338" y="3622475"/>
            <a:ext cx="582350" cy="582350"/>
          </a:xfrm>
          <a:prstGeom prst="rect">
            <a:avLst/>
          </a:prstGeom>
          <a:noFill/>
          <a:ln>
            <a:noFill/>
          </a:ln>
        </p:spPr>
      </p:pic>
      <p:pic>
        <p:nvPicPr>
          <p:cNvPr id="1234" name="Google Shape;1234;p186"/>
          <p:cNvPicPr preferRelativeResize="0"/>
          <p:nvPr/>
        </p:nvPicPr>
        <p:blipFill>
          <a:blip r:embed="rId6">
            <a:alphaModFix/>
          </a:blip>
          <a:stretch>
            <a:fillRect/>
          </a:stretch>
        </p:blipFill>
        <p:spPr>
          <a:xfrm>
            <a:off x="5791588" y="4276238"/>
            <a:ext cx="1013275" cy="260075"/>
          </a:xfrm>
          <a:prstGeom prst="rect">
            <a:avLst/>
          </a:prstGeom>
          <a:noFill/>
          <a:ln>
            <a:noFill/>
          </a:ln>
        </p:spPr>
      </p:pic>
      <p:pic>
        <p:nvPicPr>
          <p:cNvPr id="1235" name="Google Shape;1235;p186"/>
          <p:cNvPicPr preferRelativeResize="0"/>
          <p:nvPr/>
        </p:nvPicPr>
        <p:blipFill rotWithShape="1">
          <a:blip r:embed="rId7">
            <a:alphaModFix/>
          </a:blip>
          <a:srcRect b="19629" l="10753" r="10406" t="19312"/>
          <a:stretch/>
        </p:blipFill>
        <p:spPr>
          <a:xfrm>
            <a:off x="6978063" y="4176025"/>
            <a:ext cx="1302099" cy="460525"/>
          </a:xfrm>
          <a:prstGeom prst="rect">
            <a:avLst/>
          </a:prstGeom>
          <a:noFill/>
          <a:ln>
            <a:noFill/>
          </a:ln>
        </p:spPr>
      </p:pic>
      <p:pic>
        <p:nvPicPr>
          <p:cNvPr id="1236" name="Google Shape;1236;p186"/>
          <p:cNvPicPr preferRelativeResize="0"/>
          <p:nvPr/>
        </p:nvPicPr>
        <p:blipFill>
          <a:blip r:embed="rId8">
            <a:alphaModFix/>
          </a:blip>
          <a:stretch>
            <a:fillRect/>
          </a:stretch>
        </p:blipFill>
        <p:spPr>
          <a:xfrm>
            <a:off x="4927825" y="1113925"/>
            <a:ext cx="4216100" cy="2348050"/>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0" name="Shape 1240"/>
        <p:cNvGrpSpPr/>
        <p:nvPr/>
      </p:nvGrpSpPr>
      <p:grpSpPr>
        <a:xfrm>
          <a:off x="0" y="0"/>
          <a:ext cx="0" cy="0"/>
          <a:chOff x="0" y="0"/>
          <a:chExt cx="0" cy="0"/>
        </a:xfrm>
      </p:grpSpPr>
      <p:sp>
        <p:nvSpPr>
          <p:cNvPr id="1241" name="Google Shape;1241;p18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EV Charging</a:t>
            </a:r>
            <a:endParaRPr/>
          </a:p>
        </p:txBody>
      </p:sp>
      <p:sp>
        <p:nvSpPr>
          <p:cNvPr id="1242" name="Google Shape;1242;p18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47" name="Shape 1247"/>
        <p:cNvGrpSpPr/>
        <p:nvPr/>
      </p:nvGrpSpPr>
      <p:grpSpPr>
        <a:xfrm>
          <a:off x="0" y="0"/>
          <a:ext cx="0" cy="0"/>
          <a:chOff x="0" y="0"/>
          <a:chExt cx="0" cy="0"/>
        </a:xfrm>
      </p:grpSpPr>
      <p:pic>
        <p:nvPicPr>
          <p:cNvPr id="1248" name="Google Shape;1248;p188"/>
          <p:cNvPicPr preferRelativeResize="0"/>
          <p:nvPr>
            <p:ph idx="2" type="pic"/>
          </p:nvPr>
        </p:nvPicPr>
        <p:blipFill rotWithShape="1">
          <a:blip r:embed="rId3">
            <a:alphaModFix/>
          </a:blip>
          <a:srcRect b="-15072" l="-1931" r="-1931" t="-15085"/>
          <a:stretch/>
        </p:blipFill>
        <p:spPr>
          <a:xfrm>
            <a:off x="-5" y="-37"/>
            <a:ext cx="2786401" cy="1025700"/>
          </a:xfrm>
          <a:prstGeom prst="rect">
            <a:avLst/>
          </a:prstGeom>
          <a:noFill/>
          <a:ln>
            <a:noFill/>
          </a:ln>
        </p:spPr>
      </p:pic>
      <p:sp>
        <p:nvSpPr>
          <p:cNvPr id="1249" name="Google Shape;1249;p18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400"/>
              <a:t>Open source firmware stack for standards-compliant, interoperable, and secure EV charging</a:t>
            </a:r>
            <a:endParaRPr sz="2400"/>
          </a:p>
        </p:txBody>
      </p:sp>
      <p:pic>
        <p:nvPicPr>
          <p:cNvPr id="1250" name="Google Shape;1250;p188"/>
          <p:cNvPicPr preferRelativeResize="0"/>
          <p:nvPr/>
        </p:nvPicPr>
        <p:blipFill>
          <a:blip r:embed="rId4">
            <a:alphaModFix/>
          </a:blip>
          <a:stretch>
            <a:fillRect/>
          </a:stretch>
        </p:blipFill>
        <p:spPr>
          <a:xfrm>
            <a:off x="5364763" y="4008964"/>
            <a:ext cx="1518600" cy="313836"/>
          </a:xfrm>
          <a:prstGeom prst="rect">
            <a:avLst/>
          </a:prstGeom>
          <a:noFill/>
          <a:ln>
            <a:noFill/>
          </a:ln>
        </p:spPr>
      </p:pic>
      <p:pic>
        <p:nvPicPr>
          <p:cNvPr id="1251" name="Google Shape;1251;p188"/>
          <p:cNvPicPr preferRelativeResize="0"/>
          <p:nvPr/>
        </p:nvPicPr>
        <p:blipFill>
          <a:blip r:embed="rId5">
            <a:alphaModFix/>
          </a:blip>
          <a:stretch>
            <a:fillRect/>
          </a:stretch>
        </p:blipFill>
        <p:spPr>
          <a:xfrm>
            <a:off x="7134252" y="4322810"/>
            <a:ext cx="1006700" cy="531150"/>
          </a:xfrm>
          <a:prstGeom prst="rect">
            <a:avLst/>
          </a:prstGeom>
          <a:noFill/>
          <a:ln>
            <a:noFill/>
          </a:ln>
        </p:spPr>
      </p:pic>
      <p:pic>
        <p:nvPicPr>
          <p:cNvPr id="1252" name="Google Shape;1252;p188"/>
          <p:cNvPicPr preferRelativeResize="0"/>
          <p:nvPr/>
        </p:nvPicPr>
        <p:blipFill>
          <a:blip r:embed="rId6">
            <a:alphaModFix/>
          </a:blip>
          <a:stretch>
            <a:fillRect/>
          </a:stretch>
        </p:blipFill>
        <p:spPr>
          <a:xfrm>
            <a:off x="6968398" y="3865490"/>
            <a:ext cx="1338440" cy="457300"/>
          </a:xfrm>
          <a:prstGeom prst="rect">
            <a:avLst/>
          </a:prstGeom>
          <a:noFill/>
          <a:ln>
            <a:noFill/>
          </a:ln>
        </p:spPr>
      </p:pic>
      <p:pic>
        <p:nvPicPr>
          <p:cNvPr id="1253" name="Google Shape;1253;p188"/>
          <p:cNvPicPr preferRelativeResize="0"/>
          <p:nvPr/>
        </p:nvPicPr>
        <p:blipFill>
          <a:blip r:embed="rId7">
            <a:alphaModFix/>
          </a:blip>
          <a:stretch>
            <a:fillRect/>
          </a:stretch>
        </p:blipFill>
        <p:spPr>
          <a:xfrm>
            <a:off x="5364754" y="4472525"/>
            <a:ext cx="1518605" cy="298650"/>
          </a:xfrm>
          <a:prstGeom prst="rect">
            <a:avLst/>
          </a:prstGeom>
          <a:noFill/>
          <a:ln>
            <a:noFill/>
          </a:ln>
        </p:spPr>
      </p:pic>
      <p:pic>
        <p:nvPicPr>
          <p:cNvPr id="1254" name="Google Shape;1254;p188"/>
          <p:cNvPicPr preferRelativeResize="0"/>
          <p:nvPr/>
        </p:nvPicPr>
        <p:blipFill>
          <a:blip r:embed="rId8">
            <a:alphaModFix/>
          </a:blip>
          <a:stretch>
            <a:fillRect/>
          </a:stretch>
        </p:blipFill>
        <p:spPr>
          <a:xfrm>
            <a:off x="4572000" y="1091450"/>
            <a:ext cx="4527602" cy="2541568"/>
          </a:xfrm>
          <a:prstGeom prst="rect">
            <a:avLst/>
          </a:prstGeom>
          <a:noFill/>
          <a:ln>
            <a:noFill/>
          </a:ln>
        </p:spPr>
      </p:pic>
      <p:sp>
        <p:nvSpPr>
          <p:cNvPr id="1255" name="Google Shape;1255;p18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EVerest is the open-source firmware stack for EV charging stations. It runs on any device, from simple home chargers to complex public stations, supporting all the standards and protocols needed for seamless and secure interoperability between every electric vehicle, charger, and network.</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Interchangeable modules, allowing for customizable charging scenarios (e.g., AC wallboxes, DC fast chargers, commercial systems).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Standards Compliant:</a:t>
            </a:r>
            <a:r>
              <a:rPr lang="de" sz="1100">
                <a:solidFill>
                  <a:schemeClr val="dk2"/>
                </a:solidFill>
                <a:latin typeface="Roboto Slab Light"/>
                <a:ea typeface="Roboto Slab Light"/>
                <a:cs typeface="Roboto Slab Light"/>
                <a:sym typeface="Roboto Slab Light"/>
              </a:rPr>
              <a:t> Supports key industry standards like OCPP (1.6, 2.0.1, 2.1) and ISO 15118 (including Plug &amp; Charge), ensuring broad compatibility.</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Simplifies communication between the EV, charger, local energy generation (like PV), grid, and cloud backends.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run on various hardware platforms, from simple home chargers to complex public charging stations.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Cybersecurity-Focused: </a:t>
            </a:r>
            <a:r>
              <a:rPr lang="de" sz="1100">
                <a:solidFill>
                  <a:schemeClr val="dk2"/>
                </a:solidFill>
                <a:latin typeface="Roboto Slab Light"/>
                <a:ea typeface="Roboto Slab Light"/>
                <a:cs typeface="Roboto Slab Light"/>
                <a:sym typeface="Roboto Slab Light"/>
              </a:rPr>
              <a:t>Developed with security in mind, benefiting from community-driven testing and continuous improvement.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0" name="Shape 1260"/>
        <p:cNvGrpSpPr/>
        <p:nvPr/>
      </p:nvGrpSpPr>
      <p:grpSpPr>
        <a:xfrm>
          <a:off x="0" y="0"/>
          <a:ext cx="0" cy="0"/>
          <a:chOff x="0" y="0"/>
          <a:chExt cx="0" cy="0"/>
        </a:xfrm>
      </p:grpSpPr>
      <p:pic>
        <p:nvPicPr>
          <p:cNvPr id="1261" name="Google Shape;1261;p189"/>
          <p:cNvPicPr preferRelativeResize="0"/>
          <p:nvPr/>
        </p:nvPicPr>
        <p:blipFill>
          <a:blip r:embed="rId3">
            <a:alphaModFix/>
          </a:blip>
          <a:stretch>
            <a:fillRect/>
          </a:stretch>
        </p:blipFill>
        <p:spPr>
          <a:xfrm>
            <a:off x="164575" y="186800"/>
            <a:ext cx="2769677" cy="680350"/>
          </a:xfrm>
          <a:prstGeom prst="rect">
            <a:avLst/>
          </a:prstGeom>
          <a:noFill/>
          <a:ln>
            <a:noFill/>
          </a:ln>
        </p:spPr>
      </p:pic>
      <p:pic>
        <p:nvPicPr>
          <p:cNvPr id="1262" name="Google Shape;1262;p189"/>
          <p:cNvPicPr preferRelativeResize="0"/>
          <p:nvPr/>
        </p:nvPicPr>
        <p:blipFill>
          <a:blip r:embed="rId4">
            <a:alphaModFix/>
          </a:blip>
          <a:stretch>
            <a:fillRect/>
          </a:stretch>
        </p:blipFill>
        <p:spPr>
          <a:xfrm>
            <a:off x="5426213" y="1070888"/>
            <a:ext cx="3565388" cy="2150189"/>
          </a:xfrm>
          <a:prstGeom prst="rect">
            <a:avLst/>
          </a:prstGeom>
          <a:noFill/>
          <a:ln>
            <a:noFill/>
          </a:ln>
        </p:spPr>
      </p:pic>
      <p:pic>
        <p:nvPicPr>
          <p:cNvPr id="1263" name="Google Shape;1263;p189"/>
          <p:cNvPicPr preferRelativeResize="0"/>
          <p:nvPr/>
        </p:nvPicPr>
        <p:blipFill>
          <a:blip r:embed="rId5">
            <a:alphaModFix/>
          </a:blip>
          <a:stretch>
            <a:fillRect/>
          </a:stretch>
        </p:blipFill>
        <p:spPr>
          <a:xfrm>
            <a:off x="6848975" y="4245050"/>
            <a:ext cx="732350" cy="732350"/>
          </a:xfrm>
          <a:prstGeom prst="rect">
            <a:avLst/>
          </a:prstGeom>
          <a:noFill/>
          <a:ln>
            <a:noFill/>
          </a:ln>
        </p:spPr>
      </p:pic>
      <p:sp>
        <p:nvSpPr>
          <p:cNvPr id="1264" name="Google Shape;1264;p189"/>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OCPP and NEVI compliant Charger Station Management System (CSMS)</a:t>
            </a:r>
            <a:endParaRPr sz="1400"/>
          </a:p>
        </p:txBody>
      </p:sp>
      <p:sp>
        <p:nvSpPr>
          <p:cNvPr id="1265" name="Google Shape;1265;p18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CitrineOS is a Charging Station Management System (CSMS) software stack designed for building and managing EV charging networks. It is OCPP 2.0.1 and NEVI compliant, providing a flexible, modular, and vendor-agnostic solution for controlling, monitoring, and managing transactions across charging stations.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OCPP and NEVI Compliant:</a:t>
            </a:r>
            <a:r>
              <a:rPr lang="de" sz="1100">
                <a:solidFill>
                  <a:schemeClr val="dk2"/>
                </a:solidFill>
                <a:latin typeface="Roboto Slab Light"/>
                <a:ea typeface="Roboto Slab Light"/>
                <a:cs typeface="Roboto Slab Light"/>
                <a:sym typeface="Roboto Slab Light"/>
              </a:rPr>
              <a:t> Meets the latest industry standards and regulatory requirements.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&amp; Extensible:</a:t>
            </a:r>
            <a:r>
              <a:rPr lang="de" sz="1100">
                <a:solidFill>
                  <a:schemeClr val="dk2"/>
                </a:solidFill>
                <a:latin typeface="Roboto Slab Light"/>
                <a:ea typeface="Roboto Slab Light"/>
                <a:cs typeface="Roboto Slab Light"/>
                <a:sym typeface="Roboto Slab Light"/>
              </a:rPr>
              <a:t> Allows for flexible deployment and easy integration of new functionalities.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CSMS Functionality:</a:t>
            </a:r>
            <a:r>
              <a:rPr lang="de" sz="1100">
                <a:solidFill>
                  <a:schemeClr val="dk2"/>
                </a:solidFill>
                <a:latin typeface="Roboto Slab Light"/>
                <a:ea typeface="Roboto Slab Light"/>
                <a:cs typeface="Roboto Slab Light"/>
                <a:sym typeface="Roboto Slab Light"/>
              </a:rPr>
              <a:t> Enables provisioning, remote control, transaction management, and energy consumption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Hardware Agnostic:</a:t>
            </a:r>
            <a:r>
              <a:rPr lang="de" sz="1100">
                <a:solidFill>
                  <a:schemeClr val="dk2"/>
                </a:solidFill>
                <a:latin typeface="Roboto Slab Light"/>
                <a:ea typeface="Roboto Slab Light"/>
                <a:cs typeface="Roboto Slab Light"/>
                <a:sym typeface="Roboto Slab Light"/>
              </a:rPr>
              <a:t> Can manage charging stations from various manufacturers, preventing vendor lock-in.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 &amp; Reliability:</a:t>
            </a:r>
            <a:r>
              <a:rPr lang="de" sz="1100">
                <a:solidFill>
                  <a:schemeClr val="dk2"/>
                </a:solidFill>
                <a:latin typeface="Roboto Slab Light"/>
                <a:ea typeface="Roboto Slab Light"/>
                <a:cs typeface="Roboto Slab Light"/>
                <a:sym typeface="Roboto Slab Light"/>
              </a:rPr>
              <a:t> Developed with a focus on security and reliable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69" name="Shape 1269"/>
        <p:cNvGrpSpPr/>
        <p:nvPr/>
      </p:nvGrpSpPr>
      <p:grpSpPr>
        <a:xfrm>
          <a:off x="0" y="0"/>
          <a:ext cx="0" cy="0"/>
          <a:chOff x="0" y="0"/>
          <a:chExt cx="0" cy="0"/>
        </a:xfrm>
      </p:grpSpPr>
      <p:sp>
        <p:nvSpPr>
          <p:cNvPr id="1270" name="Google Shape;1270;p19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Data Standards and Tooling</a:t>
            </a:r>
            <a:endParaRPr/>
          </a:p>
        </p:txBody>
      </p:sp>
      <p:sp>
        <p:nvSpPr>
          <p:cNvPr id="1271" name="Google Shape;1271;p19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76" name="Shape 1276"/>
        <p:cNvGrpSpPr/>
        <p:nvPr/>
      </p:nvGrpSpPr>
      <p:grpSpPr>
        <a:xfrm>
          <a:off x="0" y="0"/>
          <a:ext cx="0" cy="0"/>
          <a:chOff x="0" y="0"/>
          <a:chExt cx="0" cy="0"/>
        </a:xfrm>
      </p:grpSpPr>
      <p:sp>
        <p:nvSpPr>
          <p:cNvPr id="1277" name="Google Shape;1277;p19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500"/>
              <a:t>Measures the impacts of demand-side energy programs (like energy efficiency and demand response) by modeling historical energy usage to predict counterfactuals and compare them to actual post-intervention consumption</a:t>
            </a:r>
            <a:endParaRPr sz="1500"/>
          </a:p>
        </p:txBody>
      </p:sp>
      <p:pic>
        <p:nvPicPr>
          <p:cNvPr id="1278" name="Google Shape;1278;p191"/>
          <p:cNvPicPr preferRelativeResize="0"/>
          <p:nvPr>
            <p:ph idx="3" type="pic"/>
          </p:nvPr>
        </p:nvPicPr>
        <p:blipFill rotWithShape="1">
          <a:blip r:embed="rId3">
            <a:alphaModFix/>
          </a:blip>
          <a:srcRect b="-73531" l="-1663" r="-1653" t="-82944"/>
          <a:stretch/>
        </p:blipFill>
        <p:spPr>
          <a:xfrm>
            <a:off x="5473200" y="918487"/>
            <a:ext cx="3483901" cy="2273625"/>
          </a:xfrm>
          <a:prstGeom prst="rect">
            <a:avLst/>
          </a:prstGeom>
          <a:noFill/>
          <a:ln>
            <a:noFill/>
          </a:ln>
        </p:spPr>
      </p:pic>
      <p:pic>
        <p:nvPicPr>
          <p:cNvPr id="1279" name="Google Shape;1279;p191"/>
          <p:cNvPicPr preferRelativeResize="0"/>
          <p:nvPr/>
        </p:nvPicPr>
        <p:blipFill>
          <a:blip r:embed="rId4">
            <a:alphaModFix/>
          </a:blip>
          <a:stretch>
            <a:fillRect/>
          </a:stretch>
        </p:blipFill>
        <p:spPr>
          <a:xfrm>
            <a:off x="5858548" y="3807800"/>
            <a:ext cx="1907650" cy="273425"/>
          </a:xfrm>
          <a:prstGeom prst="rect">
            <a:avLst/>
          </a:prstGeom>
          <a:noFill/>
          <a:ln>
            <a:noFill/>
          </a:ln>
        </p:spPr>
      </p:pic>
      <p:pic>
        <p:nvPicPr>
          <p:cNvPr id="1280" name="Google Shape;1280;p191"/>
          <p:cNvPicPr preferRelativeResize="0"/>
          <p:nvPr/>
        </p:nvPicPr>
        <p:blipFill>
          <a:blip r:embed="rId5">
            <a:alphaModFix/>
          </a:blip>
          <a:stretch>
            <a:fillRect/>
          </a:stretch>
        </p:blipFill>
        <p:spPr>
          <a:xfrm>
            <a:off x="5727725" y="4187513"/>
            <a:ext cx="2169303" cy="376013"/>
          </a:xfrm>
          <a:prstGeom prst="rect">
            <a:avLst/>
          </a:prstGeom>
          <a:noFill/>
          <a:ln>
            <a:noFill/>
          </a:ln>
        </p:spPr>
      </p:pic>
      <p:pic>
        <p:nvPicPr>
          <p:cNvPr id="1281" name="Google Shape;1281;p191"/>
          <p:cNvPicPr preferRelativeResize="0"/>
          <p:nvPr/>
        </p:nvPicPr>
        <p:blipFill>
          <a:blip r:embed="rId6">
            <a:alphaModFix/>
          </a:blip>
          <a:stretch>
            <a:fillRect/>
          </a:stretch>
        </p:blipFill>
        <p:spPr>
          <a:xfrm>
            <a:off x="8048775" y="3751450"/>
            <a:ext cx="762000" cy="762000"/>
          </a:xfrm>
          <a:prstGeom prst="rect">
            <a:avLst/>
          </a:prstGeom>
          <a:noFill/>
          <a:ln>
            <a:noFill/>
          </a:ln>
        </p:spPr>
      </p:pic>
      <p:pic>
        <p:nvPicPr>
          <p:cNvPr id="1282" name="Google Shape;1282;p191" title="opendsm-horizontal-white.png"/>
          <p:cNvPicPr preferRelativeResize="0"/>
          <p:nvPr/>
        </p:nvPicPr>
        <p:blipFill>
          <a:blip r:embed="rId7">
            <a:alphaModFix/>
          </a:blip>
          <a:stretch>
            <a:fillRect/>
          </a:stretch>
        </p:blipFill>
        <p:spPr>
          <a:xfrm>
            <a:off x="0" y="206900"/>
            <a:ext cx="2734626" cy="615300"/>
          </a:xfrm>
          <a:prstGeom prst="rect">
            <a:avLst/>
          </a:prstGeom>
          <a:noFill/>
          <a:ln>
            <a:noFill/>
          </a:ln>
        </p:spPr>
      </p:pic>
      <p:sp>
        <p:nvSpPr>
          <p:cNvPr id="1283" name="Google Shape;1283;p19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OpenDSM is a software library that measures the impact of demand-side programs, like energy efficiency and demand response. It uses historical data to predict energy consumption and compares it to actual use, providing a transparent and standardized way to quantify a program's effect.</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Impact Measurement:</a:t>
            </a:r>
            <a:r>
              <a:rPr lang="de" sz="1100">
                <a:solidFill>
                  <a:schemeClr val="dk2"/>
                </a:solidFill>
                <a:latin typeface="Roboto Slab Light"/>
                <a:ea typeface="Roboto Slab Light"/>
                <a:cs typeface="Roboto Slab Light"/>
                <a:sym typeface="Roboto Slab Light"/>
              </a:rPr>
              <a:t> Accurately measures the load impacts of demand-side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Predictive Modeling:</a:t>
            </a:r>
            <a:r>
              <a:rPr lang="de" sz="1100">
                <a:solidFill>
                  <a:schemeClr val="dk2"/>
                </a:solidFill>
                <a:latin typeface="Roboto Slab Light"/>
                <a:ea typeface="Roboto Slab Light"/>
                <a:cs typeface="Roboto Slab Light"/>
                <a:sym typeface="Roboto Slab Light"/>
              </a:rPr>
              <a:t> Creates counterfactual models using historical data to predict energy consumption.</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Data-Driven Toolkit:</a:t>
            </a:r>
            <a:r>
              <a:rPr lang="de" sz="1100">
                <a:solidFill>
                  <a:schemeClr val="dk2"/>
                </a:solidFill>
                <a:latin typeface="Roboto Slab Light"/>
                <a:ea typeface="Roboto Slab Light"/>
                <a:cs typeface="Roboto Slab Light"/>
                <a:sym typeface="Roboto Slab Light"/>
              </a:rPr>
              <a:t> Provides a suite of modules like EEmeter and DRmeter for comprehensive analysis.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a:t>
            </a:r>
            <a:r>
              <a:rPr lang="de" sz="1100">
                <a:solidFill>
                  <a:schemeClr val="dk2"/>
                </a:solidFill>
                <a:latin typeface="Roboto Slab Light"/>
                <a:ea typeface="Roboto Slab Light"/>
                <a:cs typeface="Roboto Slab Light"/>
                <a:sym typeface="Roboto Slab Light"/>
              </a:rPr>
              <a:t> Its methodologies have been approved by the U.S. Department of Energy (DOE) for federal programs.</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Program Optimization:</a:t>
            </a:r>
            <a:r>
              <a:rPr lang="de" sz="1100">
                <a:solidFill>
                  <a:schemeClr val="dk2"/>
                </a:solidFill>
                <a:latin typeface="Roboto Slab Light"/>
                <a:ea typeface="Roboto Slab Light"/>
                <a:cs typeface="Roboto Slab Light"/>
                <a:sym typeface="Roboto Slab Light"/>
              </a:rPr>
              <a:t> Offers consistent data to help grid operators and program administrators with planning and resource allocation.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3" name="Shape 963"/>
        <p:cNvGrpSpPr/>
        <p:nvPr/>
      </p:nvGrpSpPr>
      <p:grpSpPr>
        <a:xfrm>
          <a:off x="0" y="0"/>
          <a:ext cx="0" cy="0"/>
          <a:chOff x="0" y="0"/>
          <a:chExt cx="0" cy="0"/>
        </a:xfrm>
      </p:grpSpPr>
      <p:sp>
        <p:nvSpPr>
          <p:cNvPr id="964" name="Google Shape;964;p15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For energy, open source benefits by market segment</a:t>
            </a:r>
            <a:endParaRPr/>
          </a:p>
        </p:txBody>
      </p:sp>
      <p:sp>
        <p:nvSpPr>
          <p:cNvPr id="965" name="Google Shape;965;p156"/>
          <p:cNvSpPr/>
          <p:nvPr/>
        </p:nvSpPr>
        <p:spPr>
          <a:xfrm>
            <a:off x="426825"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system operator / utility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Advocate for open interoperable solutions as part of you procurement process</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Partner with your vendors and peers to co-develop solutions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shared costs, better code quality, interoperability, transparency, less lock-in</a:t>
            </a:r>
            <a:endParaRPr i="1" sz="1200">
              <a:latin typeface="Roboto Slab Light"/>
              <a:ea typeface="Roboto Slab Light"/>
              <a:cs typeface="Roboto Slab Light"/>
              <a:sym typeface="Roboto Slab Light"/>
            </a:endParaRPr>
          </a:p>
        </p:txBody>
      </p:sp>
      <p:sp>
        <p:nvSpPr>
          <p:cNvPr id="966" name="Google Shape;966;p156"/>
          <p:cNvSpPr/>
          <p:nvPr/>
        </p:nvSpPr>
        <p:spPr>
          <a:xfrm>
            <a:off x="4666550" y="1017800"/>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vendor</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Co-develop open shared foundations to ease system integration and focus on high value components and services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respond better and faster to your customer needs, out-innovate your competitors, less integration burden</a:t>
            </a:r>
            <a:endParaRPr i="1" sz="1200">
              <a:latin typeface="Roboto Slab Light"/>
              <a:ea typeface="Roboto Slab Light"/>
              <a:cs typeface="Roboto Slab Light"/>
              <a:sym typeface="Roboto Slab Light"/>
            </a:endParaRPr>
          </a:p>
        </p:txBody>
      </p:sp>
      <p:sp>
        <p:nvSpPr>
          <p:cNvPr id="967" name="Google Shape;967;p156"/>
          <p:cNvSpPr/>
          <p:nvPr/>
        </p:nvSpPr>
        <p:spPr>
          <a:xfrm>
            <a:off x="4666550"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 regulator / funding agency</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Encourage reference implementations, open standards, open source procurement</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Leverage open innovation as a sustainable path to market for R&amp;D projects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transparency, lower tariffs, more impact from public R&amp;D funding</a:t>
            </a:r>
            <a:endParaRPr i="1" sz="1200">
              <a:latin typeface="Roboto Slab Light"/>
              <a:ea typeface="Roboto Slab Light"/>
              <a:cs typeface="Roboto Slab Light"/>
              <a:sym typeface="Roboto Slab Light"/>
            </a:endParaRPr>
          </a:p>
        </p:txBody>
      </p:sp>
      <p:sp>
        <p:nvSpPr>
          <p:cNvPr id="968" name="Google Shape;968;p156"/>
          <p:cNvSpPr/>
          <p:nvPr/>
        </p:nvSpPr>
        <p:spPr>
          <a:xfrm>
            <a:off x="426825" y="2857525"/>
            <a:ext cx="3949800" cy="1707300"/>
          </a:xfrm>
          <a:prstGeom prst="rect">
            <a:avLst/>
          </a:prstGeom>
          <a:noFill/>
          <a:ln cap="flat" cmpd="sng" w="9525">
            <a:solidFill>
              <a:schemeClr val="dk2"/>
            </a:solidFill>
            <a:prstDash val="solid"/>
            <a:round/>
            <a:headEnd len="sm" w="sm" type="none"/>
            <a:tailEnd len="sm" w="sm" type="none"/>
          </a:ln>
        </p:spPr>
        <p:txBody>
          <a:bodyPr anchorCtr="0" anchor="t" bIns="91425" lIns="91425" spcFirstLastPara="1" rIns="91425" wrap="square" tIns="91425">
            <a:noAutofit/>
          </a:bodyPr>
          <a:lstStyle/>
          <a:p>
            <a:pPr indent="0" lvl="0" marL="0" rtl="0" algn="l">
              <a:spcBef>
                <a:spcPts val="0"/>
              </a:spcBef>
              <a:spcAft>
                <a:spcPts val="0"/>
              </a:spcAft>
              <a:buNone/>
            </a:pPr>
            <a:r>
              <a:rPr b="1" lang="de" sz="1200">
                <a:latin typeface="Roboto Slab"/>
                <a:ea typeface="Roboto Slab"/>
                <a:cs typeface="Roboto Slab"/>
                <a:sym typeface="Roboto Slab"/>
              </a:rPr>
              <a:t>As an R&amp;D institution (academia, national lab)</a:t>
            </a:r>
            <a:endParaRPr b="1" sz="1200">
              <a:latin typeface="Roboto Slab"/>
              <a:ea typeface="Roboto Slab"/>
              <a:cs typeface="Roboto Slab"/>
              <a:sym typeface="Roboto Slab"/>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Structure your projects using open-source best practices from the very beginning</a:t>
            </a:r>
            <a:endParaRPr sz="1200">
              <a:latin typeface="Roboto Slab Light"/>
              <a:ea typeface="Roboto Slab Light"/>
              <a:cs typeface="Roboto Slab Light"/>
              <a:sym typeface="Roboto Slab Light"/>
            </a:endParaRPr>
          </a:p>
          <a:p>
            <a:pPr indent="-304800" lvl="0" marL="457200" rtl="0" algn="l">
              <a:spcBef>
                <a:spcPts val="0"/>
              </a:spcBef>
              <a:spcAft>
                <a:spcPts val="0"/>
              </a:spcAft>
              <a:buSzPts val="1200"/>
              <a:buFont typeface="Roboto Slab Light"/>
              <a:buChar char="●"/>
            </a:pPr>
            <a:r>
              <a:rPr lang="de" sz="1200">
                <a:latin typeface="Roboto Slab Light"/>
                <a:ea typeface="Roboto Slab Light"/>
                <a:cs typeface="Roboto Slab Light"/>
                <a:sym typeface="Roboto Slab Light"/>
              </a:rPr>
              <a:t>Collaborate with vendors and utilities</a:t>
            </a:r>
            <a:endParaRPr sz="1200">
              <a:latin typeface="Roboto Slab Light"/>
              <a:ea typeface="Roboto Slab Light"/>
              <a:cs typeface="Roboto Slab Light"/>
              <a:sym typeface="Roboto Slab Light"/>
            </a:endParaRPr>
          </a:p>
          <a:p>
            <a:pPr indent="0" lvl="0" marL="0" rtl="0" algn="l">
              <a:spcBef>
                <a:spcPts val="0"/>
              </a:spcBef>
              <a:spcAft>
                <a:spcPts val="0"/>
              </a:spcAft>
              <a:buNone/>
            </a:pPr>
            <a:r>
              <a:t/>
            </a:r>
            <a:endParaRPr sz="1200">
              <a:latin typeface="Roboto Slab Light"/>
              <a:ea typeface="Roboto Slab Light"/>
              <a:cs typeface="Roboto Slab Light"/>
              <a:sym typeface="Roboto Slab Light"/>
            </a:endParaRPr>
          </a:p>
          <a:p>
            <a:pPr indent="0" lvl="0" marL="0" rtl="0" algn="l">
              <a:spcBef>
                <a:spcPts val="0"/>
              </a:spcBef>
              <a:spcAft>
                <a:spcPts val="0"/>
              </a:spcAft>
              <a:buNone/>
            </a:pPr>
            <a:r>
              <a:rPr i="1" lang="de" sz="1200">
                <a:latin typeface="Roboto Slab Light"/>
                <a:ea typeface="Roboto Slab Light"/>
                <a:cs typeface="Roboto Slab Light"/>
                <a:sym typeface="Roboto Slab Light"/>
              </a:rPr>
              <a:t>Benefits: better long-term impact and path to market, align your work with industry needs</a:t>
            </a:r>
            <a:endParaRPr i="1" sz="1200">
              <a:latin typeface="Roboto Slab Light"/>
              <a:ea typeface="Roboto Slab Light"/>
              <a:cs typeface="Roboto Slab Light"/>
              <a:sym typeface="Roboto Slab Light"/>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88" name="Shape 1288"/>
        <p:cNvGrpSpPr/>
        <p:nvPr/>
      </p:nvGrpSpPr>
      <p:grpSpPr>
        <a:xfrm>
          <a:off x="0" y="0"/>
          <a:ext cx="0" cy="0"/>
          <a:chOff x="0" y="0"/>
          <a:chExt cx="0" cy="0"/>
        </a:xfrm>
      </p:grpSpPr>
      <p:sp>
        <p:nvSpPr>
          <p:cNvPr id="1289" name="Google Shape;1289;p19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Sustainable open source software, best practices, and delivery standards for the battery industry</a:t>
            </a:r>
            <a:endParaRPr sz="1400"/>
          </a:p>
        </p:txBody>
      </p:sp>
      <p:pic>
        <p:nvPicPr>
          <p:cNvPr id="1290" name="Google Shape;1290;p192"/>
          <p:cNvPicPr preferRelativeResize="0"/>
          <p:nvPr/>
        </p:nvPicPr>
        <p:blipFill>
          <a:blip r:embed="rId3">
            <a:alphaModFix/>
          </a:blip>
          <a:stretch>
            <a:fillRect/>
          </a:stretch>
        </p:blipFill>
        <p:spPr>
          <a:xfrm>
            <a:off x="152400" y="76200"/>
            <a:ext cx="2713264" cy="807900"/>
          </a:xfrm>
          <a:prstGeom prst="rect">
            <a:avLst/>
          </a:prstGeom>
          <a:noFill/>
          <a:ln>
            <a:noFill/>
          </a:ln>
        </p:spPr>
      </p:pic>
      <p:pic>
        <p:nvPicPr>
          <p:cNvPr id="1291" name="Google Shape;1291;p192"/>
          <p:cNvPicPr preferRelativeResize="0"/>
          <p:nvPr/>
        </p:nvPicPr>
        <p:blipFill>
          <a:blip r:embed="rId4">
            <a:alphaModFix/>
          </a:blip>
          <a:stretch>
            <a:fillRect/>
          </a:stretch>
        </p:blipFill>
        <p:spPr>
          <a:xfrm>
            <a:off x="5967529" y="2379204"/>
            <a:ext cx="632025" cy="632025"/>
          </a:xfrm>
          <a:prstGeom prst="rect">
            <a:avLst/>
          </a:prstGeom>
          <a:noFill/>
          <a:ln>
            <a:noFill/>
          </a:ln>
        </p:spPr>
      </p:pic>
      <p:pic>
        <p:nvPicPr>
          <p:cNvPr id="1292" name="Google Shape;1292;p192"/>
          <p:cNvPicPr preferRelativeResize="0"/>
          <p:nvPr/>
        </p:nvPicPr>
        <p:blipFill rotWithShape="1">
          <a:blip r:embed="rId5">
            <a:alphaModFix/>
          </a:blip>
          <a:srcRect b="30555" l="0" r="0" t="28169"/>
          <a:stretch/>
        </p:blipFill>
        <p:spPr>
          <a:xfrm>
            <a:off x="7151275" y="2378549"/>
            <a:ext cx="1163375" cy="480175"/>
          </a:xfrm>
          <a:prstGeom prst="rect">
            <a:avLst/>
          </a:prstGeom>
          <a:noFill/>
          <a:ln>
            <a:noFill/>
          </a:ln>
        </p:spPr>
      </p:pic>
      <p:pic>
        <p:nvPicPr>
          <p:cNvPr id="1293" name="Google Shape;1293;p192"/>
          <p:cNvPicPr preferRelativeResize="0"/>
          <p:nvPr/>
        </p:nvPicPr>
        <p:blipFill rotWithShape="1">
          <a:blip r:embed="rId6">
            <a:alphaModFix/>
          </a:blip>
          <a:srcRect b="32036" l="0" r="0" t="32268"/>
          <a:stretch/>
        </p:blipFill>
        <p:spPr>
          <a:xfrm>
            <a:off x="7317454" y="3117413"/>
            <a:ext cx="1345196" cy="480175"/>
          </a:xfrm>
          <a:prstGeom prst="rect">
            <a:avLst/>
          </a:prstGeom>
          <a:noFill/>
          <a:ln>
            <a:noFill/>
          </a:ln>
        </p:spPr>
      </p:pic>
      <p:pic>
        <p:nvPicPr>
          <p:cNvPr id="1294" name="Google Shape;1294;p192"/>
          <p:cNvPicPr preferRelativeResize="0"/>
          <p:nvPr/>
        </p:nvPicPr>
        <p:blipFill>
          <a:blip r:embed="rId7">
            <a:alphaModFix/>
          </a:blip>
          <a:stretch>
            <a:fillRect/>
          </a:stretch>
        </p:blipFill>
        <p:spPr>
          <a:xfrm>
            <a:off x="5931994" y="1676081"/>
            <a:ext cx="703100" cy="703125"/>
          </a:xfrm>
          <a:prstGeom prst="rect">
            <a:avLst/>
          </a:prstGeom>
          <a:noFill/>
          <a:ln>
            <a:noFill/>
          </a:ln>
        </p:spPr>
      </p:pic>
      <p:pic>
        <p:nvPicPr>
          <p:cNvPr id="1295" name="Google Shape;1295;p192"/>
          <p:cNvPicPr preferRelativeResize="0"/>
          <p:nvPr/>
        </p:nvPicPr>
        <p:blipFill>
          <a:blip r:embed="rId8">
            <a:alphaModFix/>
          </a:blip>
          <a:stretch>
            <a:fillRect/>
          </a:stretch>
        </p:blipFill>
        <p:spPr>
          <a:xfrm>
            <a:off x="5708775" y="3856288"/>
            <a:ext cx="2757083" cy="165425"/>
          </a:xfrm>
          <a:prstGeom prst="rect">
            <a:avLst/>
          </a:prstGeom>
          <a:noFill/>
          <a:ln>
            <a:noFill/>
          </a:ln>
        </p:spPr>
      </p:pic>
      <p:pic>
        <p:nvPicPr>
          <p:cNvPr id="1296" name="Google Shape;1296;p192"/>
          <p:cNvPicPr preferRelativeResize="0"/>
          <p:nvPr/>
        </p:nvPicPr>
        <p:blipFill>
          <a:blip r:embed="rId9">
            <a:alphaModFix/>
          </a:blip>
          <a:stretch>
            <a:fillRect/>
          </a:stretch>
        </p:blipFill>
        <p:spPr>
          <a:xfrm>
            <a:off x="7037094" y="1751413"/>
            <a:ext cx="1428750" cy="552450"/>
          </a:xfrm>
          <a:prstGeom prst="rect">
            <a:avLst/>
          </a:prstGeom>
          <a:noFill/>
          <a:ln>
            <a:noFill/>
          </a:ln>
        </p:spPr>
      </p:pic>
      <p:pic>
        <p:nvPicPr>
          <p:cNvPr id="1297" name="Google Shape;1297;p192"/>
          <p:cNvPicPr preferRelativeResize="0"/>
          <p:nvPr/>
        </p:nvPicPr>
        <p:blipFill>
          <a:blip r:embed="rId10">
            <a:alphaModFix/>
          </a:blip>
          <a:stretch>
            <a:fillRect/>
          </a:stretch>
        </p:blipFill>
        <p:spPr>
          <a:xfrm>
            <a:off x="5475850" y="3169487"/>
            <a:ext cx="1735442" cy="376012"/>
          </a:xfrm>
          <a:prstGeom prst="rect">
            <a:avLst/>
          </a:prstGeom>
          <a:noFill/>
          <a:ln>
            <a:noFill/>
          </a:ln>
        </p:spPr>
      </p:pic>
      <p:sp>
        <p:nvSpPr>
          <p:cNvPr id="1298" name="Google Shape;1298;p19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The Battery Data Alliance (BDA) is a collaborative project that builds software and standards for the battery industry. Its goal is to unify how battery data is handled, from research to recycling, to accelerate innovation and enable a circular battery economy.</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Data Model:</a:t>
            </a:r>
            <a:r>
              <a:rPr lang="de" sz="1100">
                <a:solidFill>
                  <a:schemeClr val="dk2"/>
                </a:solidFill>
                <a:latin typeface="Roboto Slab Light"/>
                <a:ea typeface="Roboto Slab Light"/>
                <a:cs typeface="Roboto Slab Light"/>
                <a:sym typeface="Roboto Slab Light"/>
              </a:rPr>
              <a:t> Creates a common framework for battery data.</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Accelerates Innovation:</a:t>
            </a:r>
            <a:r>
              <a:rPr lang="de" sz="1100">
                <a:solidFill>
                  <a:schemeClr val="dk2"/>
                </a:solidFill>
                <a:latin typeface="Roboto Slab Light"/>
                <a:ea typeface="Roboto Slab Light"/>
                <a:cs typeface="Roboto Slab Light"/>
                <a:sym typeface="Roboto Slab Light"/>
              </a:rPr>
              <a:t> Provides tools so researchers can focus on new solutions instead of data management.</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Unifies data handling across the battery lifecycle.</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Integration:</a:t>
            </a:r>
            <a:r>
              <a:rPr lang="de" sz="1100">
                <a:solidFill>
                  <a:schemeClr val="dk2"/>
                </a:solidFill>
                <a:latin typeface="Roboto Slab Light"/>
                <a:ea typeface="Roboto Slab Light"/>
                <a:cs typeface="Roboto Slab Light"/>
                <a:sym typeface="Roboto Slab Light"/>
              </a:rPr>
              <a:t> Creates the data foundation for integrating batteries as grid resources.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03" name="Shape 1303"/>
        <p:cNvGrpSpPr/>
        <p:nvPr/>
      </p:nvGrpSpPr>
      <p:grpSpPr>
        <a:xfrm>
          <a:off x="0" y="0"/>
          <a:ext cx="0" cy="0"/>
          <a:chOff x="0" y="0"/>
          <a:chExt cx="0" cy="0"/>
        </a:xfrm>
      </p:grpSpPr>
      <p:sp>
        <p:nvSpPr>
          <p:cNvPr id="1304" name="Google Shape;1304;p19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Open data community democratizing access to AI-generated synthetic and real energy data</a:t>
            </a:r>
            <a:endParaRPr sz="2500"/>
          </a:p>
        </p:txBody>
      </p:sp>
      <p:pic>
        <p:nvPicPr>
          <p:cNvPr id="1305" name="Google Shape;1305;p193"/>
          <p:cNvPicPr preferRelativeResize="0"/>
          <p:nvPr/>
        </p:nvPicPr>
        <p:blipFill>
          <a:blip r:embed="rId3">
            <a:alphaModFix/>
          </a:blip>
          <a:stretch>
            <a:fillRect/>
          </a:stretch>
        </p:blipFill>
        <p:spPr>
          <a:xfrm>
            <a:off x="0" y="183012"/>
            <a:ext cx="2748974" cy="663075"/>
          </a:xfrm>
          <a:prstGeom prst="rect">
            <a:avLst/>
          </a:prstGeom>
          <a:noFill/>
          <a:ln>
            <a:noFill/>
          </a:ln>
        </p:spPr>
      </p:pic>
      <p:sp>
        <p:nvSpPr>
          <p:cNvPr id="1306" name="Google Shape;1306;p19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lang="de" sz="1100">
                <a:solidFill>
                  <a:schemeClr val="dk2"/>
                </a:solidFill>
                <a:latin typeface="Roboto Slab Light"/>
                <a:ea typeface="Roboto Slab Light"/>
                <a:cs typeface="Roboto Slab Light"/>
                <a:sym typeface="Roboto Slab Light"/>
              </a:rPr>
              <a:t>As energy systems seek to transition, the need for granular, interoperable, and transparent data grows – not just for demand, but for grid infrastructure, supply, flexibility, and more. OpenSynth includes both synthetic and real datasets, across a wider range of domains, designed to support researchers, developers, and system operators in building robust, AI-ready models of the energy system.</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AI-generated synthetic datasets for energy research and modelling</a:t>
            </a:r>
            <a:endParaRPr sz="1100">
              <a:solidFill>
                <a:schemeClr val="dk2"/>
              </a:solidFill>
              <a:latin typeface="Roboto Slab Light"/>
              <a:ea typeface="Roboto Slab Light"/>
              <a:cs typeface="Roboto Slab Light"/>
              <a:sym typeface="Roboto Slab Light"/>
            </a:endParaRPr>
          </a:p>
          <a:p>
            <a:pPr indent="-298450" lvl="0" marL="457200" rtl="0" algn="l">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Real or synthetic system data enabling training of advanced AI models</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0" lvl="0" marL="0" rtl="0" algn="l">
              <a:spcBef>
                <a:spcPts val="0"/>
              </a:spcBef>
              <a:spcAft>
                <a:spcPts val="0"/>
              </a:spcAft>
              <a:buNone/>
            </a:pPr>
            <a:r>
              <a:t/>
            </a:r>
            <a:endParaRPr sz="1100">
              <a:solidFill>
                <a:schemeClr val="dk2"/>
              </a:solidFill>
              <a:latin typeface="Roboto Slab Light"/>
              <a:ea typeface="Roboto Slab Light"/>
              <a:cs typeface="Roboto Slab Light"/>
              <a:sym typeface="Roboto Slab Light"/>
            </a:endParaRPr>
          </a:p>
        </p:txBody>
      </p:sp>
      <p:pic>
        <p:nvPicPr>
          <p:cNvPr id="1307" name="Google Shape;1307;p193" title="Screenshot 2025-07-23 at 14.02.17.png"/>
          <p:cNvPicPr preferRelativeResize="0"/>
          <p:nvPr/>
        </p:nvPicPr>
        <p:blipFill>
          <a:blip r:embed="rId4">
            <a:alphaModFix/>
          </a:blip>
          <a:stretch>
            <a:fillRect/>
          </a:stretch>
        </p:blipFill>
        <p:spPr>
          <a:xfrm>
            <a:off x="5097050" y="1247855"/>
            <a:ext cx="3864075" cy="2129193"/>
          </a:xfrm>
          <a:prstGeom prst="rect">
            <a:avLst/>
          </a:prstGeom>
          <a:noFill/>
          <a:ln>
            <a:noFill/>
          </a:ln>
        </p:spPr>
      </p:pic>
      <p:pic>
        <p:nvPicPr>
          <p:cNvPr id="1308" name="Google Shape;1308;p193"/>
          <p:cNvPicPr preferRelativeResize="0"/>
          <p:nvPr/>
        </p:nvPicPr>
        <p:blipFill rotWithShape="1">
          <a:blip r:embed="rId5">
            <a:alphaModFix/>
          </a:blip>
          <a:srcRect b="18618" l="0" r="0" t="19153"/>
          <a:stretch/>
        </p:blipFill>
        <p:spPr>
          <a:xfrm>
            <a:off x="5214337" y="3656625"/>
            <a:ext cx="2056824" cy="451200"/>
          </a:xfrm>
          <a:prstGeom prst="rect">
            <a:avLst/>
          </a:prstGeom>
          <a:noFill/>
          <a:ln>
            <a:noFill/>
          </a:ln>
        </p:spPr>
      </p:pic>
      <p:pic>
        <p:nvPicPr>
          <p:cNvPr id="1309" name="Google Shape;1309;p193"/>
          <p:cNvPicPr preferRelativeResize="0"/>
          <p:nvPr/>
        </p:nvPicPr>
        <p:blipFill>
          <a:blip r:embed="rId6">
            <a:alphaModFix/>
          </a:blip>
          <a:stretch>
            <a:fillRect/>
          </a:stretch>
        </p:blipFill>
        <p:spPr>
          <a:xfrm>
            <a:off x="7448387" y="3634259"/>
            <a:ext cx="1292900" cy="495925"/>
          </a:xfrm>
          <a:prstGeom prst="rect">
            <a:avLst/>
          </a:prstGeom>
          <a:noFill/>
          <a:ln>
            <a:noFill/>
          </a:ln>
        </p:spPr>
      </p:pic>
      <p:pic>
        <p:nvPicPr>
          <p:cNvPr id="1310" name="Google Shape;1310;p193"/>
          <p:cNvPicPr preferRelativeResize="0"/>
          <p:nvPr/>
        </p:nvPicPr>
        <p:blipFill>
          <a:blip r:embed="rId7">
            <a:alphaModFix/>
          </a:blip>
          <a:stretch>
            <a:fillRect/>
          </a:stretch>
        </p:blipFill>
        <p:spPr>
          <a:xfrm>
            <a:off x="5994787" y="4176225"/>
            <a:ext cx="495923" cy="495923"/>
          </a:xfrm>
          <a:prstGeom prst="rect">
            <a:avLst/>
          </a:prstGeom>
          <a:noFill/>
          <a:ln>
            <a:noFill/>
          </a:ln>
        </p:spPr>
      </p:pic>
      <p:pic>
        <p:nvPicPr>
          <p:cNvPr id="1311" name="Google Shape;1311;p193"/>
          <p:cNvPicPr preferRelativeResize="0"/>
          <p:nvPr/>
        </p:nvPicPr>
        <p:blipFill>
          <a:blip r:embed="rId8">
            <a:alphaModFix/>
          </a:blip>
          <a:stretch>
            <a:fillRect/>
          </a:stretch>
        </p:blipFill>
        <p:spPr>
          <a:xfrm>
            <a:off x="7345830" y="4176232"/>
            <a:ext cx="1498020" cy="4959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16" name="Shape 1316"/>
        <p:cNvGrpSpPr/>
        <p:nvPr/>
      </p:nvGrpSpPr>
      <p:grpSpPr>
        <a:xfrm>
          <a:off x="0" y="0"/>
          <a:ext cx="0" cy="0"/>
          <a:chOff x="0" y="0"/>
          <a:chExt cx="0" cy="0"/>
        </a:xfrm>
      </p:grpSpPr>
      <p:sp>
        <p:nvSpPr>
          <p:cNvPr id="1317" name="Google Shape;1317;p19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200"/>
              <a:t>Specifications for secure, standardized access and sharing of energy-related data</a:t>
            </a:r>
            <a:endParaRPr sz="2200"/>
          </a:p>
        </p:txBody>
      </p:sp>
      <p:pic>
        <p:nvPicPr>
          <p:cNvPr id="1318" name="Google Shape;1318;p194" title="cds-horizontal-white.png"/>
          <p:cNvPicPr preferRelativeResize="0"/>
          <p:nvPr/>
        </p:nvPicPr>
        <p:blipFill>
          <a:blip r:embed="rId3">
            <a:alphaModFix/>
          </a:blip>
          <a:stretch>
            <a:fillRect/>
          </a:stretch>
        </p:blipFill>
        <p:spPr>
          <a:xfrm>
            <a:off x="0" y="54325"/>
            <a:ext cx="2454552" cy="920450"/>
          </a:xfrm>
          <a:prstGeom prst="rect">
            <a:avLst/>
          </a:prstGeom>
          <a:noFill/>
          <a:ln>
            <a:noFill/>
          </a:ln>
        </p:spPr>
      </p:pic>
      <p:sp>
        <p:nvSpPr>
          <p:cNvPr id="1319" name="Google Shape;1319;p19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Next-generation data specifications for standardized, secure data access and sharing designed for modern machine communication and AI, building the foundation for tomorrow’s energy grid.</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Secure by Design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AI Ready</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Broadly Applicable, Uniquely Adaptable</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rPr b="1" lang="de" sz="1100">
                <a:solidFill>
                  <a:schemeClr val="dk2"/>
                </a:solidFill>
                <a:latin typeface="Roboto Slab"/>
                <a:ea typeface="Roboto Slab"/>
                <a:cs typeface="Roboto Slab"/>
                <a:sym typeface="Roboto Slab"/>
              </a:rPr>
              <a:t>🚀 Evolving with the Speed of Digitalization</a:t>
            </a:r>
            <a:endParaRPr b="1" sz="1100">
              <a:solidFill>
                <a:schemeClr val="dk2"/>
              </a:solidFill>
              <a:latin typeface="Roboto Slab"/>
              <a:ea typeface="Roboto Slab"/>
              <a:cs typeface="Roboto Slab"/>
              <a:sym typeface="Roboto Slab"/>
            </a:endParaRPr>
          </a:p>
          <a:p>
            <a:pPr indent="0" lvl="0" marL="0" rtl="0" algn="l">
              <a:lnSpc>
                <a:spcPct val="115000"/>
              </a:lnSpc>
              <a:spcBef>
                <a:spcPts val="0"/>
              </a:spcBef>
              <a:spcAft>
                <a:spcPts val="0"/>
              </a:spcAft>
              <a:buNone/>
            </a:pPr>
            <a:r>
              <a:t/>
            </a:r>
            <a:endParaRPr b="1" sz="1100">
              <a:solidFill>
                <a:schemeClr val="dk2"/>
              </a:solidFill>
              <a:latin typeface="Roboto Slab"/>
              <a:ea typeface="Roboto Slab"/>
              <a:cs typeface="Roboto Slab"/>
              <a:sym typeface="Roboto Slab"/>
            </a:endParaRPr>
          </a:p>
          <a:p>
            <a:pPr indent="-298450" lvl="0" marL="457200" rtl="0" algn="l">
              <a:lnSpc>
                <a:spcPct val="115000"/>
              </a:lnSpc>
              <a:spcBef>
                <a:spcPts val="0"/>
              </a:spcBef>
              <a:spcAft>
                <a:spcPts val="0"/>
              </a:spcAft>
              <a:buClr>
                <a:schemeClr val="dk2"/>
              </a:buClr>
              <a:buSzPts val="1100"/>
              <a:buChar char="●"/>
            </a:pPr>
            <a:r>
              <a:rPr b="1" lang="de" sz="1100">
                <a:solidFill>
                  <a:schemeClr val="dk2"/>
                </a:solidFill>
                <a:latin typeface="Roboto Slab"/>
                <a:ea typeface="Roboto Slab"/>
                <a:cs typeface="Roboto Slab"/>
                <a:sym typeface="Roboto Slab"/>
              </a:rPr>
              <a:t>Discovery:</a:t>
            </a:r>
            <a:r>
              <a:rPr lang="de" sz="1100">
                <a:solidFill>
                  <a:schemeClr val="dk2"/>
                </a:solidFill>
                <a:latin typeface="Roboto Slab Light"/>
                <a:ea typeface="Roboto Slab Light"/>
                <a:cs typeface="Roboto Slab Light"/>
                <a:sym typeface="Roboto Slab Light"/>
              </a:rPr>
              <a:t> Find what utilities and other central entities that offer data access.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Registration + Connectivity:</a:t>
            </a:r>
            <a:r>
              <a:rPr lang="de" sz="1100">
                <a:solidFill>
                  <a:schemeClr val="dk2"/>
                </a:solidFill>
                <a:latin typeface="Roboto Slab Light"/>
                <a:ea typeface="Roboto Slab Light"/>
                <a:cs typeface="Roboto Slab Light"/>
                <a:sym typeface="Roboto Slab Light"/>
              </a:rPr>
              <a:t> Sign up, establish, and manage secure connections with central entities.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Authorization:</a:t>
            </a:r>
            <a:r>
              <a:rPr lang="de" sz="1100">
                <a:solidFill>
                  <a:schemeClr val="dk2"/>
                </a:solidFill>
                <a:latin typeface="Roboto Slab Light"/>
                <a:ea typeface="Roboto Slab Light"/>
                <a:cs typeface="Roboto Slab Light"/>
                <a:sym typeface="Roboto Slab Light"/>
              </a:rPr>
              <a:t> Get individual customer consent to access their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Access:</a:t>
            </a:r>
            <a:r>
              <a:rPr lang="de" sz="1100">
                <a:solidFill>
                  <a:schemeClr val="dk2"/>
                </a:solidFill>
                <a:latin typeface="Roboto Slab Light"/>
                <a:ea typeface="Roboto Slab Light"/>
                <a:cs typeface="Roboto Slab Light"/>
                <a:sym typeface="Roboto Slab Light"/>
              </a:rPr>
              <a:t> Retrieve authorized data in a standardized format.</a:t>
            </a:r>
            <a:endParaRPr sz="1100">
              <a:solidFill>
                <a:schemeClr val="dk2"/>
              </a:solidFill>
              <a:latin typeface="Roboto Slab Light"/>
              <a:ea typeface="Roboto Slab Light"/>
              <a:cs typeface="Roboto Slab Light"/>
              <a:sym typeface="Roboto Slab Light"/>
            </a:endParaRPr>
          </a:p>
        </p:txBody>
      </p:sp>
      <p:pic>
        <p:nvPicPr>
          <p:cNvPr id="1320" name="Google Shape;1320;p194"/>
          <p:cNvPicPr preferRelativeResize="0"/>
          <p:nvPr/>
        </p:nvPicPr>
        <p:blipFill>
          <a:blip r:embed="rId4">
            <a:alphaModFix/>
          </a:blip>
          <a:stretch>
            <a:fillRect/>
          </a:stretch>
        </p:blipFill>
        <p:spPr>
          <a:xfrm>
            <a:off x="5049200" y="1101853"/>
            <a:ext cx="3931925" cy="2211700"/>
          </a:xfrm>
          <a:prstGeom prst="rect">
            <a:avLst/>
          </a:prstGeom>
          <a:noFill/>
          <a:ln>
            <a:noFill/>
          </a:ln>
        </p:spPr>
      </p:pic>
      <p:pic>
        <p:nvPicPr>
          <p:cNvPr id="1321" name="Google Shape;1321;p194"/>
          <p:cNvPicPr preferRelativeResize="0"/>
          <p:nvPr/>
        </p:nvPicPr>
        <p:blipFill>
          <a:blip r:embed="rId5">
            <a:alphaModFix/>
          </a:blip>
          <a:stretch>
            <a:fillRect/>
          </a:stretch>
        </p:blipFill>
        <p:spPr>
          <a:xfrm>
            <a:off x="5610430" y="3485334"/>
            <a:ext cx="1467744" cy="497200"/>
          </a:xfrm>
          <a:prstGeom prst="rect">
            <a:avLst/>
          </a:prstGeom>
          <a:noFill/>
          <a:ln>
            <a:noFill/>
          </a:ln>
        </p:spPr>
      </p:pic>
      <p:pic>
        <p:nvPicPr>
          <p:cNvPr id="1322" name="Google Shape;1322;p194"/>
          <p:cNvPicPr preferRelativeResize="0"/>
          <p:nvPr/>
        </p:nvPicPr>
        <p:blipFill>
          <a:blip r:embed="rId6">
            <a:alphaModFix/>
          </a:blip>
          <a:stretch>
            <a:fillRect/>
          </a:stretch>
        </p:blipFill>
        <p:spPr>
          <a:xfrm>
            <a:off x="5539456" y="4324288"/>
            <a:ext cx="1609682" cy="422550"/>
          </a:xfrm>
          <a:prstGeom prst="rect">
            <a:avLst/>
          </a:prstGeom>
          <a:noFill/>
          <a:ln>
            <a:noFill/>
          </a:ln>
        </p:spPr>
      </p:pic>
      <p:pic>
        <p:nvPicPr>
          <p:cNvPr id="1323" name="Google Shape;1323;p194"/>
          <p:cNvPicPr preferRelativeResize="0"/>
          <p:nvPr/>
        </p:nvPicPr>
        <p:blipFill>
          <a:blip r:embed="rId7">
            <a:alphaModFix/>
          </a:blip>
          <a:stretch>
            <a:fillRect/>
          </a:stretch>
        </p:blipFill>
        <p:spPr>
          <a:xfrm>
            <a:off x="7539226" y="3293063"/>
            <a:ext cx="519350" cy="638025"/>
          </a:xfrm>
          <a:prstGeom prst="rect">
            <a:avLst/>
          </a:prstGeom>
          <a:noFill/>
          <a:ln>
            <a:noFill/>
          </a:ln>
        </p:spPr>
      </p:pic>
      <p:pic>
        <p:nvPicPr>
          <p:cNvPr id="1324" name="Google Shape;1324;p194"/>
          <p:cNvPicPr preferRelativeResize="0"/>
          <p:nvPr/>
        </p:nvPicPr>
        <p:blipFill>
          <a:blip r:embed="rId8">
            <a:alphaModFix/>
          </a:blip>
          <a:stretch>
            <a:fillRect/>
          </a:stretch>
        </p:blipFill>
        <p:spPr>
          <a:xfrm>
            <a:off x="7284500" y="4021175"/>
            <a:ext cx="1028800" cy="102880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29" name="Shape 1329"/>
        <p:cNvGrpSpPr/>
        <p:nvPr/>
      </p:nvGrpSpPr>
      <p:grpSpPr>
        <a:xfrm>
          <a:off x="0" y="0"/>
          <a:ext cx="0" cy="0"/>
          <a:chOff x="0" y="0"/>
          <a:chExt cx="0" cy="0"/>
        </a:xfrm>
      </p:grpSpPr>
      <p:sp>
        <p:nvSpPr>
          <p:cNvPr id="1330" name="Google Shape;1330;p19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Standardizes the exchange of transmission facility ratings and operating limits</a:t>
            </a:r>
            <a:endParaRPr sz="2500"/>
          </a:p>
        </p:txBody>
      </p:sp>
      <p:pic>
        <p:nvPicPr>
          <p:cNvPr id="1331" name="Google Shape;1331;p195"/>
          <p:cNvPicPr preferRelativeResize="0"/>
          <p:nvPr/>
        </p:nvPicPr>
        <p:blipFill>
          <a:blip r:embed="rId3">
            <a:alphaModFix/>
          </a:blip>
          <a:stretch>
            <a:fillRect/>
          </a:stretch>
        </p:blipFill>
        <p:spPr>
          <a:xfrm>
            <a:off x="150875" y="34392"/>
            <a:ext cx="2692899" cy="944950"/>
          </a:xfrm>
          <a:prstGeom prst="rect">
            <a:avLst/>
          </a:prstGeom>
          <a:noFill/>
          <a:ln>
            <a:noFill/>
          </a:ln>
        </p:spPr>
      </p:pic>
      <p:pic>
        <p:nvPicPr>
          <p:cNvPr id="1332" name="Google Shape;1332;p195"/>
          <p:cNvPicPr preferRelativeResize="0"/>
          <p:nvPr/>
        </p:nvPicPr>
        <p:blipFill>
          <a:blip r:embed="rId4">
            <a:alphaModFix/>
          </a:blip>
          <a:stretch>
            <a:fillRect/>
          </a:stretch>
        </p:blipFill>
        <p:spPr>
          <a:xfrm>
            <a:off x="5960963" y="3605650"/>
            <a:ext cx="714375" cy="714375"/>
          </a:xfrm>
          <a:prstGeom prst="rect">
            <a:avLst/>
          </a:prstGeom>
          <a:noFill/>
          <a:ln>
            <a:noFill/>
          </a:ln>
        </p:spPr>
      </p:pic>
      <p:pic>
        <p:nvPicPr>
          <p:cNvPr id="1333" name="Google Shape;1333;p195"/>
          <p:cNvPicPr preferRelativeResize="0"/>
          <p:nvPr/>
        </p:nvPicPr>
        <p:blipFill>
          <a:blip r:embed="rId5">
            <a:alphaModFix/>
          </a:blip>
          <a:stretch>
            <a:fillRect/>
          </a:stretch>
        </p:blipFill>
        <p:spPr>
          <a:xfrm>
            <a:off x="6968950" y="3605638"/>
            <a:ext cx="1905000" cy="714375"/>
          </a:xfrm>
          <a:prstGeom prst="rect">
            <a:avLst/>
          </a:prstGeom>
          <a:noFill/>
          <a:ln>
            <a:noFill/>
          </a:ln>
        </p:spPr>
      </p:pic>
      <p:pic>
        <p:nvPicPr>
          <p:cNvPr id="1334" name="Google Shape;1334;p195"/>
          <p:cNvPicPr preferRelativeResize="0"/>
          <p:nvPr/>
        </p:nvPicPr>
        <p:blipFill>
          <a:blip r:embed="rId6">
            <a:alphaModFix/>
          </a:blip>
          <a:stretch>
            <a:fillRect/>
          </a:stretch>
        </p:blipFill>
        <p:spPr>
          <a:xfrm>
            <a:off x="5816088" y="1091538"/>
            <a:ext cx="2782668" cy="2235675"/>
          </a:xfrm>
          <a:prstGeom prst="rect">
            <a:avLst/>
          </a:prstGeom>
          <a:noFill/>
          <a:ln>
            <a:noFill/>
          </a:ln>
        </p:spPr>
      </p:pic>
      <p:sp>
        <p:nvSpPr>
          <p:cNvPr id="1335" name="Google Shape;1335;p19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Establishes a common, open standard for exchanging transmission facility ratings and operating limits. It helps grid operators comply with regulations like FERC Order 881 by providing a vendor-neutral API specification. This simplifies interoperability and accelerates the implementation of reliable and secure data exchange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 Specification:</a:t>
            </a:r>
            <a:r>
              <a:rPr lang="de" sz="1100">
                <a:solidFill>
                  <a:schemeClr val="dk2"/>
                </a:solidFill>
                <a:latin typeface="Roboto Slab Light"/>
                <a:ea typeface="Roboto Slab Light"/>
                <a:cs typeface="Roboto Slab Light"/>
                <a:sym typeface="Roboto Slab Light"/>
              </a:rPr>
              <a:t> Defines a standard API for exchanging transmission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Client SDKs: </a:t>
            </a:r>
            <a:r>
              <a:rPr lang="de" sz="1100">
                <a:solidFill>
                  <a:schemeClr val="dk2"/>
                </a:solidFill>
                <a:latin typeface="Roboto Slab Light"/>
                <a:ea typeface="Roboto Slab Light"/>
                <a:cs typeface="Roboto Slab Light"/>
                <a:sym typeface="Roboto Slab Light"/>
              </a:rPr>
              <a:t>Provides ready-to-use client SDKs (e.g., Java) to simplify development.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Ensures Conformance: </a:t>
            </a:r>
            <a:r>
              <a:rPr lang="de" sz="1100">
                <a:solidFill>
                  <a:schemeClr val="dk2"/>
                </a:solidFill>
                <a:latin typeface="Roboto Slab Light"/>
                <a:ea typeface="Roboto Slab Light"/>
                <a:cs typeface="Roboto Slab Light"/>
                <a:sym typeface="Roboto Slab Light"/>
              </a:rPr>
              <a:t>Offers a program for vendors to test and demonstrate compatibility with the specification.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Regulatory Compliance: </a:t>
            </a:r>
            <a:r>
              <a:rPr lang="de" sz="1100">
                <a:solidFill>
                  <a:schemeClr val="dk2"/>
                </a:solidFill>
                <a:latin typeface="Roboto Slab Light"/>
                <a:ea typeface="Roboto Slab Light"/>
                <a:cs typeface="Roboto Slab Light"/>
                <a:sym typeface="Roboto Slab Light"/>
              </a:rPr>
              <a:t>Helps meet the requirements of FERC Order 881.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Simplifies Interoperability: </a:t>
            </a:r>
            <a:r>
              <a:rPr lang="de" sz="1100">
                <a:solidFill>
                  <a:schemeClr val="dk2"/>
                </a:solidFill>
                <a:latin typeface="Roboto Slab Light"/>
                <a:ea typeface="Roboto Slab Light"/>
                <a:cs typeface="Roboto Slab Light"/>
                <a:sym typeface="Roboto Slab Light"/>
              </a:rPr>
              <a:t>Enables seamless data exchange between different systems and vendors.</a:t>
            </a:r>
            <a:endParaRPr sz="1100">
              <a:solidFill>
                <a:schemeClr val="dk2"/>
              </a:solidFill>
              <a:latin typeface="Roboto Slab Light"/>
              <a:ea typeface="Roboto Slab Light"/>
              <a:cs typeface="Roboto Slab Light"/>
              <a:sym typeface="Roboto Slab Light"/>
            </a:endParaRPr>
          </a:p>
        </p:txBody>
      </p:sp>
      <p:pic>
        <p:nvPicPr>
          <p:cNvPr id="1336" name="Google Shape;1336;p195"/>
          <p:cNvPicPr preferRelativeResize="0"/>
          <p:nvPr/>
        </p:nvPicPr>
        <p:blipFill>
          <a:blip r:embed="rId7">
            <a:alphaModFix/>
          </a:blip>
          <a:stretch>
            <a:fillRect/>
          </a:stretch>
        </p:blipFill>
        <p:spPr>
          <a:xfrm>
            <a:off x="5599206" y="4414400"/>
            <a:ext cx="1765950" cy="557675"/>
          </a:xfrm>
          <a:prstGeom prst="rect">
            <a:avLst/>
          </a:prstGeom>
          <a:noFill/>
          <a:ln>
            <a:noFill/>
          </a:ln>
        </p:spPr>
      </p:pic>
      <p:pic>
        <p:nvPicPr>
          <p:cNvPr id="1337" name="Google Shape;1337;p195"/>
          <p:cNvPicPr preferRelativeResize="0"/>
          <p:nvPr/>
        </p:nvPicPr>
        <p:blipFill>
          <a:blip r:embed="rId8">
            <a:alphaModFix/>
          </a:blip>
          <a:stretch>
            <a:fillRect/>
          </a:stretch>
        </p:blipFill>
        <p:spPr>
          <a:xfrm>
            <a:off x="7630688" y="4466269"/>
            <a:ext cx="1294675" cy="616275"/>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1" name="Shape 1341"/>
        <p:cNvGrpSpPr/>
        <p:nvPr/>
      </p:nvGrpSpPr>
      <p:grpSpPr>
        <a:xfrm>
          <a:off x="0" y="0"/>
          <a:ext cx="0" cy="0"/>
          <a:chOff x="0" y="0"/>
          <a:chExt cx="0" cy="0"/>
        </a:xfrm>
      </p:grpSpPr>
      <p:sp>
        <p:nvSpPr>
          <p:cNvPr id="1342" name="Google Shape;1342;p196"/>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Operations</a:t>
            </a:r>
            <a:endParaRPr/>
          </a:p>
        </p:txBody>
      </p:sp>
      <p:sp>
        <p:nvSpPr>
          <p:cNvPr id="1343" name="Google Shape;1343;p19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48" name="Shape 1348"/>
        <p:cNvGrpSpPr/>
        <p:nvPr/>
      </p:nvGrpSpPr>
      <p:grpSpPr>
        <a:xfrm>
          <a:off x="0" y="0"/>
          <a:ext cx="0" cy="0"/>
          <a:chOff x="0" y="0"/>
          <a:chExt cx="0" cy="0"/>
        </a:xfrm>
      </p:grpSpPr>
      <p:sp>
        <p:nvSpPr>
          <p:cNvPr id="1349" name="Google Shape;1349;p19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0434"/>
              <a:buNone/>
            </a:pPr>
            <a:r>
              <a:rPr lang="de" sz="2300"/>
              <a:t>IoT platform that enables grid operators to securely collect data, monitor, control, and manage smart devices</a:t>
            </a:r>
            <a:endParaRPr sz="2300"/>
          </a:p>
        </p:txBody>
      </p:sp>
      <p:pic>
        <p:nvPicPr>
          <p:cNvPr id="1350" name="Google Shape;1350;p197"/>
          <p:cNvPicPr preferRelativeResize="0"/>
          <p:nvPr>
            <p:ph idx="2" type="pic"/>
          </p:nvPr>
        </p:nvPicPr>
        <p:blipFill rotWithShape="1">
          <a:blip r:embed="rId3">
            <a:alphaModFix/>
          </a:blip>
          <a:srcRect b="-9158" l="-2366" r="-2366" t="-9170"/>
          <a:stretch/>
        </p:blipFill>
        <p:spPr>
          <a:xfrm>
            <a:off x="-5" y="-37"/>
            <a:ext cx="2786399" cy="1025700"/>
          </a:xfrm>
          <a:prstGeom prst="rect">
            <a:avLst/>
          </a:prstGeom>
          <a:noFill/>
          <a:ln>
            <a:noFill/>
          </a:ln>
        </p:spPr>
      </p:pic>
      <p:pic>
        <p:nvPicPr>
          <p:cNvPr id="1351" name="Google Shape;1351;p197"/>
          <p:cNvPicPr preferRelativeResize="0"/>
          <p:nvPr>
            <p:ph idx="3" type="pic"/>
          </p:nvPr>
        </p:nvPicPr>
        <p:blipFill rotWithShape="1">
          <a:blip r:embed="rId4">
            <a:alphaModFix/>
          </a:blip>
          <a:srcRect b="-1313" l="-2664" r="-2664" t="-1313"/>
          <a:stretch/>
        </p:blipFill>
        <p:spPr>
          <a:xfrm>
            <a:off x="5465475" y="1135388"/>
            <a:ext cx="3483900" cy="2273700"/>
          </a:xfrm>
          <a:prstGeom prst="rect">
            <a:avLst/>
          </a:prstGeom>
          <a:noFill/>
          <a:ln>
            <a:noFill/>
          </a:ln>
        </p:spPr>
      </p:pic>
      <p:pic>
        <p:nvPicPr>
          <p:cNvPr id="1352" name="Google Shape;1352;p197"/>
          <p:cNvPicPr preferRelativeResize="0"/>
          <p:nvPr/>
        </p:nvPicPr>
        <p:blipFill rotWithShape="1">
          <a:blip r:embed="rId5">
            <a:alphaModFix/>
          </a:blip>
          <a:srcRect b="27800" l="0" r="0" t="28086"/>
          <a:stretch/>
        </p:blipFill>
        <p:spPr>
          <a:xfrm>
            <a:off x="6479950" y="4099650"/>
            <a:ext cx="1454950" cy="650400"/>
          </a:xfrm>
          <a:prstGeom prst="rect">
            <a:avLst/>
          </a:prstGeom>
          <a:noFill/>
          <a:ln>
            <a:noFill/>
          </a:ln>
        </p:spPr>
      </p:pic>
      <p:sp>
        <p:nvSpPr>
          <p:cNvPr id="1353" name="Google Shape;1353;p197"/>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scalable platform that serves as a communication bridge between grid devices and digital applications. It provides a single, secure method for operators to collect data and send commands to a wide array of smart devices, simplifying the management of a complex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Centralized Device Management:</a:t>
            </a:r>
            <a:r>
              <a:rPr lang="de" sz="1100">
                <a:solidFill>
                  <a:schemeClr val="dk2"/>
                </a:solidFill>
                <a:latin typeface="Roboto Slab Light"/>
                <a:ea typeface="Roboto Slab Light"/>
                <a:cs typeface="Roboto Slab Light"/>
                <a:sym typeface="Roboto Slab Light"/>
              </a:rPr>
              <a:t> Provides a single platform for managing, controlling, and collecting data from a wide range of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Collection &amp; Control:</a:t>
            </a:r>
            <a:r>
              <a:rPr lang="de" sz="1100">
                <a:solidFill>
                  <a:schemeClr val="dk2"/>
                </a:solidFill>
                <a:latin typeface="Roboto Slab Light"/>
                <a:ea typeface="Roboto Slab Light"/>
                <a:cs typeface="Roboto Slab Light"/>
                <a:sym typeface="Roboto Slab Light"/>
              </a:rPr>
              <a:t> Allows for the secure collection of data from devices and the sending of commands for tasks like remote firmware updates or managing energy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Protocol Abstraction:</a:t>
            </a:r>
            <a:r>
              <a:rPr lang="de" sz="1100">
                <a:solidFill>
                  <a:schemeClr val="dk2"/>
                </a:solidFill>
                <a:latin typeface="Roboto Slab Light"/>
                <a:ea typeface="Roboto Slab Light"/>
                <a:cs typeface="Roboto Slab Light"/>
                <a:sym typeface="Roboto Slab Light"/>
              </a:rPr>
              <a:t> Acts as a translating layer to simplify communication between various industrial protocols and central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High Availability:</a:t>
            </a:r>
            <a:r>
              <a:rPr lang="de" sz="1100">
                <a:solidFill>
                  <a:schemeClr val="dk2"/>
                </a:solidFill>
                <a:latin typeface="Roboto Slab Light"/>
                <a:ea typeface="Roboto Slab Light"/>
                <a:cs typeface="Roboto Slab Light"/>
                <a:sym typeface="Roboto Slab Light"/>
              </a:rPr>
              <a:t> The architecture is designed to connect to a nearly endless number of devices and can be deployed in a way that ensures continuous operation.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58" name="Shape 1358"/>
        <p:cNvGrpSpPr/>
        <p:nvPr/>
      </p:nvGrpSpPr>
      <p:grpSpPr>
        <a:xfrm>
          <a:off x="0" y="0"/>
          <a:ext cx="0" cy="0"/>
          <a:chOff x="0" y="0"/>
          <a:chExt cx="0" cy="0"/>
        </a:xfrm>
      </p:grpSpPr>
      <p:sp>
        <p:nvSpPr>
          <p:cNvPr id="1359" name="Google Shape;1359;p19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6923"/>
              <a:buNone/>
            </a:pPr>
            <a:r>
              <a:rPr lang="de" sz="2600"/>
              <a:t>Centralize and manage real-time business events and facilitate interactions for system operators</a:t>
            </a:r>
            <a:endParaRPr sz="1700"/>
          </a:p>
        </p:txBody>
      </p:sp>
      <p:pic>
        <p:nvPicPr>
          <p:cNvPr id="1360" name="Google Shape;1360;p198"/>
          <p:cNvPicPr preferRelativeResize="0"/>
          <p:nvPr>
            <p:ph idx="2" type="pic"/>
          </p:nvPr>
        </p:nvPicPr>
        <p:blipFill rotWithShape="1">
          <a:blip r:embed="rId3">
            <a:alphaModFix/>
          </a:blip>
          <a:srcRect b="-88197" l="-3510" r="-3510" t="-88197"/>
          <a:stretch/>
        </p:blipFill>
        <p:spPr>
          <a:xfrm>
            <a:off x="-5" y="-37"/>
            <a:ext cx="2786400" cy="1025700"/>
          </a:xfrm>
          <a:prstGeom prst="rect">
            <a:avLst/>
          </a:prstGeom>
          <a:noFill/>
          <a:ln>
            <a:noFill/>
          </a:ln>
        </p:spPr>
      </p:pic>
      <p:pic>
        <p:nvPicPr>
          <p:cNvPr id="1361" name="Google Shape;1361;p198"/>
          <p:cNvPicPr preferRelativeResize="0"/>
          <p:nvPr/>
        </p:nvPicPr>
        <p:blipFill>
          <a:blip r:embed="rId4">
            <a:alphaModFix/>
          </a:blip>
          <a:stretch>
            <a:fillRect/>
          </a:stretch>
        </p:blipFill>
        <p:spPr>
          <a:xfrm>
            <a:off x="6637025" y="3739775"/>
            <a:ext cx="807900" cy="807900"/>
          </a:xfrm>
          <a:prstGeom prst="rect">
            <a:avLst/>
          </a:prstGeom>
          <a:noFill/>
          <a:ln>
            <a:noFill/>
          </a:ln>
        </p:spPr>
      </p:pic>
      <p:pic>
        <p:nvPicPr>
          <p:cNvPr id="1362" name="Google Shape;1362;p198"/>
          <p:cNvPicPr preferRelativeResize="0"/>
          <p:nvPr/>
        </p:nvPicPr>
        <p:blipFill>
          <a:blip r:embed="rId5">
            <a:alphaModFix/>
          </a:blip>
          <a:stretch>
            <a:fillRect/>
          </a:stretch>
        </p:blipFill>
        <p:spPr>
          <a:xfrm>
            <a:off x="7927675" y="3709863"/>
            <a:ext cx="867725" cy="867725"/>
          </a:xfrm>
          <a:prstGeom prst="rect">
            <a:avLst/>
          </a:prstGeom>
          <a:noFill/>
          <a:ln>
            <a:noFill/>
          </a:ln>
        </p:spPr>
      </p:pic>
      <p:pic>
        <p:nvPicPr>
          <p:cNvPr id="1363" name="Google Shape;1363;p198"/>
          <p:cNvPicPr preferRelativeResize="0"/>
          <p:nvPr/>
        </p:nvPicPr>
        <p:blipFill rotWithShape="1">
          <a:blip r:embed="rId6">
            <a:alphaModFix/>
          </a:blip>
          <a:srcRect b="27800" l="0" r="0" t="28086"/>
          <a:stretch/>
        </p:blipFill>
        <p:spPr>
          <a:xfrm>
            <a:off x="5159825" y="3836100"/>
            <a:ext cx="1209550" cy="540700"/>
          </a:xfrm>
          <a:prstGeom prst="rect">
            <a:avLst/>
          </a:prstGeom>
          <a:noFill/>
          <a:ln>
            <a:noFill/>
          </a:ln>
        </p:spPr>
      </p:pic>
      <p:sp>
        <p:nvSpPr>
          <p:cNvPr id="1364" name="Google Shape;1364;p19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Modular, industrial-strength platform that provides a unified human-machine interface (HMI) for grid operations. It centralizes real-time events and data from various applications and systems into a single screen, eliminating the need for operators to use multiple displays. By streamlining information and facilitating communication between control centers, OperatorFabric enhances situational awareness and simplifies complex operational tasks.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Unified Interface:</a:t>
            </a:r>
            <a:r>
              <a:rPr lang="de" sz="1100">
                <a:solidFill>
                  <a:schemeClr val="dk2"/>
                </a:solidFill>
                <a:latin typeface="Roboto Slab Light"/>
                <a:ea typeface="Roboto Slab Light"/>
                <a:cs typeface="Roboto Slab Light"/>
                <a:sym typeface="Roboto Slab Light"/>
              </a:rPr>
              <a:t> Aggregates real-time data and events from disparate sources into a single, cohesive dashboard.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Workflow Management:</a:t>
            </a:r>
            <a:r>
              <a:rPr lang="de" sz="1100">
                <a:solidFill>
                  <a:schemeClr val="dk2"/>
                </a:solidFill>
                <a:latin typeface="Roboto Slab Light"/>
                <a:ea typeface="Roboto Slab Light"/>
                <a:cs typeface="Roboto Slab Light"/>
                <a:sym typeface="Roboto Slab Light"/>
              </a:rPr>
              <a:t> Facilitates interactions between control centers through a structured messaging system for coordinating tasks and responses.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Integration Framework:</a:t>
            </a:r>
            <a:r>
              <a:rPr lang="de" sz="1100">
                <a:solidFill>
                  <a:schemeClr val="dk2"/>
                </a:solidFill>
                <a:latin typeface="Roboto Slab Light"/>
                <a:ea typeface="Roboto Slab Light"/>
                <a:cs typeface="Roboto Slab Light"/>
                <a:sym typeface="Roboto Slab Light"/>
              </a:rPr>
              <a:t> Integrates with existing IT systems and business applications via APIs (e.g., REST, Kafka) and supports Docker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Enhanced Situational Awareness:</a:t>
            </a:r>
            <a:r>
              <a:rPr lang="de" sz="1100">
                <a:solidFill>
                  <a:schemeClr val="dk2"/>
                </a:solidFill>
                <a:latin typeface="Roboto Slab Light"/>
                <a:ea typeface="Roboto Slab Light"/>
                <a:cs typeface="Roboto Slab Light"/>
                <a:sym typeface="Roboto Slab Light"/>
              </a:rPr>
              <a:t> Presents information with features like timelines, event archiving, and customizable visualizations to improve decision-making.</a:t>
            </a:r>
            <a:endParaRPr sz="1100">
              <a:solidFill>
                <a:schemeClr val="dk2"/>
              </a:solidFill>
              <a:latin typeface="Roboto Slab Light"/>
              <a:ea typeface="Roboto Slab Light"/>
              <a:cs typeface="Roboto Slab Light"/>
              <a:sym typeface="Roboto Slab Light"/>
            </a:endParaRPr>
          </a:p>
        </p:txBody>
      </p:sp>
      <p:pic>
        <p:nvPicPr>
          <p:cNvPr id="1365" name="Google Shape;1365;p198"/>
          <p:cNvPicPr preferRelativeResize="0"/>
          <p:nvPr/>
        </p:nvPicPr>
        <p:blipFill>
          <a:blip r:embed="rId7">
            <a:alphaModFix/>
          </a:blip>
          <a:stretch>
            <a:fillRect/>
          </a:stretch>
        </p:blipFill>
        <p:spPr>
          <a:xfrm>
            <a:off x="4572000" y="1143775"/>
            <a:ext cx="4527602" cy="2151732"/>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70" name="Shape 1370"/>
        <p:cNvGrpSpPr/>
        <p:nvPr/>
      </p:nvGrpSpPr>
      <p:grpSpPr>
        <a:xfrm>
          <a:off x="0" y="0"/>
          <a:ext cx="0" cy="0"/>
          <a:chOff x="0" y="0"/>
          <a:chExt cx="0" cy="0"/>
        </a:xfrm>
      </p:grpSpPr>
      <p:pic>
        <p:nvPicPr>
          <p:cNvPr id="1371" name="Google Shape;1371;p199"/>
          <p:cNvPicPr preferRelativeResize="0"/>
          <p:nvPr>
            <p:ph idx="2" type="pic"/>
          </p:nvPr>
        </p:nvPicPr>
        <p:blipFill rotWithShape="1">
          <a:blip r:embed="rId3">
            <a:alphaModFix/>
          </a:blip>
          <a:srcRect b="-16880" l="-2509" r="-2509" t="-16880"/>
          <a:stretch/>
        </p:blipFill>
        <p:spPr>
          <a:xfrm>
            <a:off x="-5" y="-37"/>
            <a:ext cx="2786400" cy="1025700"/>
          </a:xfrm>
          <a:prstGeom prst="rect">
            <a:avLst/>
          </a:prstGeom>
          <a:noFill/>
          <a:ln>
            <a:noFill/>
          </a:ln>
        </p:spPr>
      </p:pic>
      <p:pic>
        <p:nvPicPr>
          <p:cNvPr id="1372" name="Google Shape;1372;p199"/>
          <p:cNvPicPr preferRelativeResize="0"/>
          <p:nvPr>
            <p:ph idx="3" type="pic"/>
          </p:nvPr>
        </p:nvPicPr>
        <p:blipFill rotWithShape="1">
          <a:blip r:embed="rId4">
            <a:alphaModFix/>
          </a:blip>
          <a:srcRect b="-3112" l="0" r="0" t="-3123"/>
          <a:stretch/>
        </p:blipFill>
        <p:spPr>
          <a:xfrm>
            <a:off x="5465475" y="1135388"/>
            <a:ext cx="3483899" cy="2273700"/>
          </a:xfrm>
          <a:prstGeom prst="rect">
            <a:avLst/>
          </a:prstGeom>
          <a:noFill/>
          <a:ln>
            <a:noFill/>
          </a:ln>
        </p:spPr>
      </p:pic>
      <p:sp>
        <p:nvSpPr>
          <p:cNvPr id="1373" name="Google Shape;1373;p19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165000"/>
              <a:buNone/>
            </a:pPr>
            <a:r>
              <a:rPr lang="de"/>
              <a:t>Advanced Distribution Management System</a:t>
            </a:r>
            <a:endParaRPr sz="2000"/>
          </a:p>
        </p:txBody>
      </p:sp>
      <p:sp>
        <p:nvSpPr>
          <p:cNvPr id="1374" name="Google Shape;1374;p19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 platform for the real-time, automated management of distribution grids. It uses a service-oriented architecture (SOA) to deploy grid management functions as modular, interoperable services. Simplifies the integration of new technologies, such as distributed energy resources, and enhances the flexibility and resilience of the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Automated Grid Management:</a:t>
            </a:r>
            <a:r>
              <a:rPr lang="de" sz="1100">
                <a:solidFill>
                  <a:schemeClr val="dk2"/>
                </a:solidFill>
                <a:latin typeface="Roboto Slab Light"/>
                <a:ea typeface="Roboto Slab Light"/>
                <a:cs typeface="Roboto Slab Light"/>
                <a:sym typeface="Roboto Slab Light"/>
              </a:rPr>
              <a:t> Automates key operational tasks for distribution grids in real time.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Modular Architecture:</a:t>
            </a:r>
            <a:r>
              <a:rPr lang="de" sz="1100">
                <a:solidFill>
                  <a:schemeClr val="dk2"/>
                </a:solidFill>
                <a:latin typeface="Roboto Slab Light"/>
                <a:ea typeface="Roboto Slab Light"/>
                <a:cs typeface="Roboto Slab Light"/>
                <a:sym typeface="Roboto Slab Light"/>
              </a:rPr>
              <a:t> Allows grid management functions to be deployed as modular services for greater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Improves the grid's ability to detect and isolate faults, and manage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the management and operation of microgrids, which is crucial for decentralized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Provides a platform for real-time monitoring and control of the grid.</a:t>
            </a:r>
            <a:endParaRPr sz="1100">
              <a:solidFill>
                <a:schemeClr val="dk2"/>
              </a:solidFill>
              <a:latin typeface="Roboto Slab Light"/>
              <a:ea typeface="Roboto Slab Light"/>
              <a:cs typeface="Roboto Slab Light"/>
              <a:sym typeface="Roboto Slab Light"/>
            </a:endParaRPr>
          </a:p>
        </p:txBody>
      </p:sp>
      <p:pic>
        <p:nvPicPr>
          <p:cNvPr id="1375" name="Google Shape;1375;p199"/>
          <p:cNvPicPr preferRelativeResize="0"/>
          <p:nvPr/>
        </p:nvPicPr>
        <p:blipFill>
          <a:blip r:embed="rId5">
            <a:alphaModFix/>
          </a:blip>
          <a:stretch>
            <a:fillRect/>
          </a:stretch>
        </p:blipFill>
        <p:spPr>
          <a:xfrm>
            <a:off x="5521901" y="3398638"/>
            <a:ext cx="1305624" cy="807900"/>
          </a:xfrm>
          <a:prstGeom prst="rect">
            <a:avLst/>
          </a:prstGeom>
          <a:noFill/>
          <a:ln>
            <a:noFill/>
          </a:ln>
        </p:spPr>
      </p:pic>
      <p:pic>
        <p:nvPicPr>
          <p:cNvPr id="1376" name="Google Shape;1376;p199"/>
          <p:cNvPicPr preferRelativeResize="0"/>
          <p:nvPr/>
        </p:nvPicPr>
        <p:blipFill>
          <a:blip r:embed="rId6">
            <a:alphaModFix/>
          </a:blip>
          <a:stretch>
            <a:fillRect/>
          </a:stretch>
        </p:blipFill>
        <p:spPr>
          <a:xfrm>
            <a:off x="6995175" y="3625975"/>
            <a:ext cx="2018349" cy="353225"/>
          </a:xfrm>
          <a:prstGeom prst="rect">
            <a:avLst/>
          </a:prstGeom>
          <a:noFill/>
          <a:ln>
            <a:noFill/>
          </a:ln>
        </p:spPr>
      </p:pic>
      <p:pic>
        <p:nvPicPr>
          <p:cNvPr id="1377" name="Google Shape;1377;p199"/>
          <p:cNvPicPr preferRelativeResize="0"/>
          <p:nvPr/>
        </p:nvPicPr>
        <p:blipFill>
          <a:blip r:embed="rId7">
            <a:alphaModFix/>
          </a:blip>
          <a:stretch>
            <a:fillRect/>
          </a:stretch>
        </p:blipFill>
        <p:spPr>
          <a:xfrm>
            <a:off x="6120750" y="4196102"/>
            <a:ext cx="2282199" cy="619975"/>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82" name="Shape 1382"/>
        <p:cNvGrpSpPr/>
        <p:nvPr/>
      </p:nvGrpSpPr>
      <p:grpSpPr>
        <a:xfrm>
          <a:off x="0" y="0"/>
          <a:ext cx="0" cy="0"/>
          <a:chOff x="0" y="0"/>
          <a:chExt cx="0" cy="0"/>
        </a:xfrm>
      </p:grpSpPr>
      <p:sp>
        <p:nvSpPr>
          <p:cNvPr id="1383" name="Google Shape;1383;p20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100"/>
              <a:t>An intelligent EMS (energy management system) to optimize behind-the-meter energy flexibility</a:t>
            </a:r>
            <a:endParaRPr sz="1200"/>
          </a:p>
        </p:txBody>
      </p:sp>
      <p:pic>
        <p:nvPicPr>
          <p:cNvPr id="1384" name="Google Shape;1384;p200"/>
          <p:cNvPicPr preferRelativeResize="0"/>
          <p:nvPr>
            <p:ph idx="2" type="pic"/>
          </p:nvPr>
        </p:nvPicPr>
        <p:blipFill rotWithShape="1">
          <a:blip r:embed="rId3">
            <a:alphaModFix/>
          </a:blip>
          <a:srcRect b="-46927" l="-1770" r="-1781" t="-46908"/>
          <a:stretch/>
        </p:blipFill>
        <p:spPr>
          <a:xfrm>
            <a:off x="-5" y="-37"/>
            <a:ext cx="2786398" cy="1025700"/>
          </a:xfrm>
          <a:prstGeom prst="rect">
            <a:avLst/>
          </a:prstGeom>
          <a:noFill/>
          <a:ln>
            <a:noFill/>
          </a:ln>
        </p:spPr>
      </p:pic>
      <p:pic>
        <p:nvPicPr>
          <p:cNvPr id="1385" name="Google Shape;1385;p200"/>
          <p:cNvPicPr preferRelativeResize="0"/>
          <p:nvPr>
            <p:ph idx="3" type="pic"/>
          </p:nvPr>
        </p:nvPicPr>
        <p:blipFill rotWithShape="1">
          <a:blip r:embed="rId4">
            <a:alphaModFix/>
          </a:blip>
          <a:srcRect b="-7064" l="0" r="0" t="-7064"/>
          <a:stretch/>
        </p:blipFill>
        <p:spPr>
          <a:xfrm>
            <a:off x="5131150" y="1124039"/>
            <a:ext cx="3895699" cy="2542475"/>
          </a:xfrm>
          <a:prstGeom prst="rect">
            <a:avLst/>
          </a:prstGeom>
          <a:noFill/>
          <a:ln>
            <a:noFill/>
          </a:ln>
        </p:spPr>
      </p:pic>
      <p:pic>
        <p:nvPicPr>
          <p:cNvPr id="1386" name="Google Shape;1386;p200"/>
          <p:cNvPicPr preferRelativeResize="0"/>
          <p:nvPr/>
        </p:nvPicPr>
        <p:blipFill>
          <a:blip r:embed="rId5">
            <a:alphaModFix/>
          </a:blip>
          <a:stretch>
            <a:fillRect/>
          </a:stretch>
        </p:blipFill>
        <p:spPr>
          <a:xfrm>
            <a:off x="6578763" y="3872038"/>
            <a:ext cx="1257300" cy="800100"/>
          </a:xfrm>
          <a:prstGeom prst="rect">
            <a:avLst/>
          </a:prstGeom>
          <a:noFill/>
          <a:ln>
            <a:noFill/>
          </a:ln>
        </p:spPr>
      </p:pic>
      <p:sp>
        <p:nvSpPr>
          <p:cNvPr id="1387" name="Google Shape;1387;p20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An intelligent platform for managing and optimizing energy flexibility. It helps grid operators and service providers turn data from flexible assets—like batteries, EVs, and heat pumps—into optimized schedules. By forecasting energy consumption and production, FlexMeasures supports real-time decision-making, helping to balance the grid and lower costs and carbon footprint.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Flexibility Management:</a:t>
            </a:r>
            <a:r>
              <a:rPr lang="de" sz="1100">
                <a:solidFill>
                  <a:schemeClr val="dk2"/>
                </a:solidFill>
                <a:latin typeface="Roboto Slab Light"/>
                <a:ea typeface="Roboto Slab Light"/>
                <a:cs typeface="Roboto Slab Light"/>
                <a:sym typeface="Roboto Slab Light"/>
              </a:rPr>
              <a:t> Provides a toolkit for managing and scheduling flexible energy assets.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Forecasting and Optimization:</a:t>
            </a:r>
            <a:r>
              <a:rPr lang="de" sz="1100">
                <a:solidFill>
                  <a:schemeClr val="dk2"/>
                </a:solidFill>
                <a:latin typeface="Roboto Slab Light"/>
                <a:ea typeface="Roboto Slab Light"/>
                <a:cs typeface="Roboto Slab Light"/>
                <a:sym typeface="Roboto Slab Light"/>
              </a:rPr>
              <a:t> Predicts energy consumption and production to create optimal schedules.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Operations:</a:t>
            </a:r>
            <a:r>
              <a:rPr lang="de" sz="1100">
                <a:solidFill>
                  <a:schemeClr val="dk2"/>
                </a:solidFill>
                <a:latin typeface="Roboto Slab Light"/>
                <a:ea typeface="Roboto Slab Light"/>
                <a:cs typeface="Roboto Slab Light"/>
                <a:sym typeface="Roboto Slab Light"/>
              </a:rPr>
              <a:t> Designed to support real-time data integration and intelligent, automated decisions.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API-driven:</a:t>
            </a:r>
            <a:r>
              <a:rPr lang="de" sz="1100">
                <a:solidFill>
                  <a:schemeClr val="dk2"/>
                </a:solidFill>
                <a:latin typeface="Roboto Slab Light"/>
                <a:ea typeface="Roboto Slab Light"/>
                <a:cs typeface="Roboto Slab Light"/>
                <a:sym typeface="Roboto Slab Light"/>
              </a:rPr>
              <a:t> Offers a well-documented API for seamless integration with other systems and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Simulation and Reporting:</a:t>
            </a:r>
            <a:r>
              <a:rPr lang="de" sz="1100">
                <a:solidFill>
                  <a:schemeClr val="dk2"/>
                </a:solidFill>
                <a:latin typeface="Roboto Slab Light"/>
                <a:ea typeface="Roboto Slab Light"/>
                <a:cs typeface="Roboto Slab Light"/>
                <a:sym typeface="Roboto Slab Light"/>
              </a:rPr>
              <a:t> Supports "what-if" scenarios for planning and provides reporting on the effects of optimization.</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92" name="Shape 1392"/>
        <p:cNvGrpSpPr/>
        <p:nvPr/>
      </p:nvGrpSpPr>
      <p:grpSpPr>
        <a:xfrm>
          <a:off x="0" y="0"/>
          <a:ext cx="0" cy="0"/>
          <a:chOff x="0" y="0"/>
          <a:chExt cx="0" cy="0"/>
        </a:xfrm>
      </p:grpSpPr>
      <p:sp>
        <p:nvSpPr>
          <p:cNvPr id="1393" name="Google Shape;1393;p20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5000"/>
              <a:buNone/>
            </a:pPr>
            <a:r>
              <a:rPr lang="de" sz="2000"/>
              <a:t>Protocol that standardizes market communication for energy flexibility, enabling aggregators and grid operators to forecast, offer, order, and settle flexibility to manage grid congestion</a:t>
            </a:r>
            <a:endParaRPr sz="1100"/>
          </a:p>
        </p:txBody>
      </p:sp>
      <p:sp>
        <p:nvSpPr>
          <p:cNvPr id="1394" name="Google Shape;1394;p201"/>
          <p:cNvSpPr txBox="1"/>
          <p:nvPr/>
        </p:nvSpPr>
        <p:spPr>
          <a:xfrm rot="-1466508">
            <a:off x="5618081" y="2123925"/>
            <a:ext cx="2650755" cy="400354"/>
          </a:xfrm>
          <a:prstGeom prst="rect">
            <a:avLst/>
          </a:prstGeom>
          <a:solidFill>
            <a:schemeClr val="lt1"/>
          </a:solidFill>
          <a:ln>
            <a:noFill/>
          </a:ln>
        </p:spPr>
        <p:txBody>
          <a:bodyPr anchorCtr="0" anchor="t" bIns="68575" lIns="68575" spcFirstLastPara="1" rIns="68575" wrap="square" tIns="68575">
            <a:spAutoFit/>
          </a:bodyPr>
          <a:lstStyle/>
          <a:p>
            <a:pPr indent="0" lvl="0" marL="0" marR="0" rtl="0" algn="l">
              <a:lnSpc>
                <a:spcPct val="100000"/>
              </a:lnSpc>
              <a:spcBef>
                <a:spcPts val="0"/>
              </a:spcBef>
              <a:spcAft>
                <a:spcPts val="0"/>
              </a:spcAft>
              <a:buClr>
                <a:srgbClr val="000000"/>
              </a:buClr>
              <a:buSzPts val="1700"/>
              <a:buFont typeface="Arial"/>
              <a:buNone/>
            </a:pPr>
            <a:r>
              <a:rPr b="1" i="0" lang="de" sz="1700" u="none" cap="none" strike="noStrike">
                <a:solidFill>
                  <a:srgbClr val="FF0000"/>
                </a:solidFill>
                <a:latin typeface="Century Gothic"/>
                <a:ea typeface="Century Gothic"/>
                <a:cs typeface="Century Gothic"/>
                <a:sym typeface="Century Gothic"/>
              </a:rPr>
              <a:t>Architecture Diagram</a:t>
            </a:r>
            <a:endParaRPr b="1" i="0" sz="1700" u="none" cap="none" strike="noStrike">
              <a:solidFill>
                <a:srgbClr val="FF0000"/>
              </a:solidFill>
              <a:latin typeface="Century Gothic"/>
              <a:ea typeface="Century Gothic"/>
              <a:cs typeface="Century Gothic"/>
              <a:sym typeface="Century Gothic"/>
            </a:endParaRPr>
          </a:p>
        </p:txBody>
      </p:sp>
      <p:pic>
        <p:nvPicPr>
          <p:cNvPr id="1395" name="Google Shape;1395;p201"/>
          <p:cNvPicPr preferRelativeResize="0"/>
          <p:nvPr>
            <p:ph idx="2" type="pic"/>
          </p:nvPr>
        </p:nvPicPr>
        <p:blipFill rotWithShape="1">
          <a:blip r:embed="rId3">
            <a:alphaModFix/>
          </a:blip>
          <a:srcRect b="-38880" l="0" r="0" t="-38897"/>
          <a:stretch/>
        </p:blipFill>
        <p:spPr>
          <a:xfrm>
            <a:off x="-5" y="-37"/>
            <a:ext cx="2786401" cy="1025701"/>
          </a:xfrm>
          <a:prstGeom prst="rect">
            <a:avLst/>
          </a:prstGeom>
          <a:noFill/>
          <a:ln>
            <a:noFill/>
          </a:ln>
        </p:spPr>
      </p:pic>
      <p:pic>
        <p:nvPicPr>
          <p:cNvPr id="1396" name="Google Shape;1396;p201"/>
          <p:cNvPicPr preferRelativeResize="0"/>
          <p:nvPr>
            <p:ph idx="3" type="pic"/>
          </p:nvPr>
        </p:nvPicPr>
        <p:blipFill rotWithShape="1">
          <a:blip r:embed="rId4">
            <a:alphaModFix/>
          </a:blip>
          <a:srcRect b="-1653" l="12822" r="3264" t="25792"/>
          <a:stretch/>
        </p:blipFill>
        <p:spPr>
          <a:xfrm>
            <a:off x="4745400" y="1235637"/>
            <a:ext cx="4080850" cy="2663275"/>
          </a:xfrm>
          <a:prstGeom prst="rect">
            <a:avLst/>
          </a:prstGeom>
          <a:noFill/>
          <a:ln>
            <a:noFill/>
          </a:ln>
        </p:spPr>
      </p:pic>
      <p:pic>
        <p:nvPicPr>
          <p:cNvPr id="1397" name="Google Shape;1397;p201"/>
          <p:cNvPicPr preferRelativeResize="0"/>
          <p:nvPr/>
        </p:nvPicPr>
        <p:blipFill>
          <a:blip r:embed="rId5">
            <a:alphaModFix/>
          </a:blip>
          <a:stretch>
            <a:fillRect/>
          </a:stretch>
        </p:blipFill>
        <p:spPr>
          <a:xfrm>
            <a:off x="6366550" y="4723125"/>
            <a:ext cx="1790700" cy="295275"/>
          </a:xfrm>
          <a:prstGeom prst="rect">
            <a:avLst/>
          </a:prstGeom>
          <a:noFill/>
          <a:ln>
            <a:noFill/>
          </a:ln>
        </p:spPr>
      </p:pic>
      <p:pic>
        <p:nvPicPr>
          <p:cNvPr id="1398" name="Google Shape;1398;p201"/>
          <p:cNvPicPr preferRelativeResize="0"/>
          <p:nvPr/>
        </p:nvPicPr>
        <p:blipFill rotWithShape="1">
          <a:blip r:embed="rId6">
            <a:alphaModFix/>
          </a:blip>
          <a:srcRect b="27800" l="0" r="0" t="28086"/>
          <a:stretch/>
        </p:blipFill>
        <p:spPr>
          <a:xfrm>
            <a:off x="6135975" y="4198150"/>
            <a:ext cx="910175" cy="406875"/>
          </a:xfrm>
          <a:prstGeom prst="rect">
            <a:avLst/>
          </a:prstGeom>
          <a:noFill/>
          <a:ln>
            <a:noFill/>
          </a:ln>
        </p:spPr>
      </p:pic>
      <p:pic>
        <p:nvPicPr>
          <p:cNvPr descr="Energie Data Services Nederland (EDSN) B.V. logo" id="1399" name="Google Shape;1399;p201"/>
          <p:cNvPicPr preferRelativeResize="0"/>
          <p:nvPr/>
        </p:nvPicPr>
        <p:blipFill rotWithShape="1">
          <a:blip r:embed="rId7">
            <a:alphaModFix/>
          </a:blip>
          <a:srcRect b="19369" l="0" r="0" t="23696"/>
          <a:stretch/>
        </p:blipFill>
        <p:spPr>
          <a:xfrm>
            <a:off x="7368004" y="4216038"/>
            <a:ext cx="651821" cy="371100"/>
          </a:xfrm>
          <a:prstGeom prst="rect">
            <a:avLst/>
          </a:prstGeom>
          <a:noFill/>
          <a:ln>
            <a:noFill/>
          </a:ln>
        </p:spPr>
      </p:pic>
      <p:sp>
        <p:nvSpPr>
          <p:cNvPr id="1400" name="Google Shape;1400;p20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Shapeshifter is a protocol and framework that enables the trading and exchange of energy flexibility. Based on the Universal Smart Energy Framework (USEF), it provides a common language for grid operators and aggregators to communicate about congestion management, capacity limits, and flexibility procurement. By standardizing these interactions, Shapeshifter helps to resolve grid constraints and enables a more stable and efficient energy market.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Protocol:</a:t>
            </a:r>
            <a:r>
              <a:rPr lang="de" sz="1100">
                <a:solidFill>
                  <a:schemeClr val="dk2"/>
                </a:solidFill>
                <a:latin typeface="Roboto Slab Light"/>
                <a:ea typeface="Roboto Slab Light"/>
                <a:cs typeface="Roboto Slab Light"/>
                <a:sym typeface="Roboto Slab Light"/>
              </a:rPr>
              <a:t> Implements the Universal Flex Trading Protocol for flexibility forecasting, offering, ordering, and settlement.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Optimization:</a:t>
            </a:r>
            <a:r>
              <a:rPr lang="de" sz="1100">
                <a:solidFill>
                  <a:schemeClr val="dk2"/>
                </a:solidFill>
                <a:latin typeface="Roboto Slab Light"/>
                <a:ea typeface="Roboto Slab Light"/>
                <a:cs typeface="Roboto Slab Light"/>
                <a:sym typeface="Roboto Slab Light"/>
              </a:rPr>
              <a:t> Mechanism for grid operators to procure flexibility from aggregators to resolve grid constraints.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Creates a common communication standard for different market players, including aggregators and DSOs/TSOs.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Congestion Management:</a:t>
            </a:r>
            <a:r>
              <a:rPr lang="de" sz="1100">
                <a:solidFill>
                  <a:schemeClr val="dk2"/>
                </a:solidFill>
                <a:latin typeface="Roboto Slab Light"/>
                <a:ea typeface="Roboto Slab Light"/>
                <a:cs typeface="Roboto Slab Light"/>
                <a:sym typeface="Roboto Slab Light"/>
              </a:rPr>
              <a:t> Facilitates market-based solutions for stabilizing the grid and alleviating congestion issues.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3" name="Shape 973"/>
        <p:cNvGrpSpPr/>
        <p:nvPr/>
      </p:nvGrpSpPr>
      <p:grpSpPr>
        <a:xfrm>
          <a:off x="0" y="0"/>
          <a:ext cx="0" cy="0"/>
          <a:chOff x="0" y="0"/>
          <a:chExt cx="0" cy="0"/>
        </a:xfrm>
      </p:grpSpPr>
      <p:sp>
        <p:nvSpPr>
          <p:cNvPr id="974" name="Google Shape;974;p157"/>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de" sz="3800"/>
              <a:t>Members</a:t>
            </a:r>
            <a:endParaRPr sz="3800"/>
          </a:p>
        </p:txBody>
      </p:sp>
      <p:pic>
        <p:nvPicPr>
          <p:cNvPr id="975" name="Google Shape;975;p157" title="Screenshot 2026-01-05 at 12.13.03 PM.png"/>
          <p:cNvPicPr preferRelativeResize="0"/>
          <p:nvPr/>
        </p:nvPicPr>
        <p:blipFill>
          <a:blip r:embed="rId3">
            <a:alphaModFix/>
          </a:blip>
          <a:stretch>
            <a:fillRect/>
          </a:stretch>
        </p:blipFill>
        <p:spPr>
          <a:xfrm>
            <a:off x="3904937" y="0"/>
            <a:ext cx="5239063" cy="5143500"/>
          </a:xfrm>
          <a:prstGeom prst="rect">
            <a:avLst/>
          </a:prstGeom>
          <a:noFill/>
          <a:ln>
            <a:noFill/>
          </a:ln>
        </p:spPr>
      </p:pic>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05" name="Shape 1405"/>
        <p:cNvGrpSpPr/>
        <p:nvPr/>
      </p:nvGrpSpPr>
      <p:grpSpPr>
        <a:xfrm>
          <a:off x="0" y="0"/>
          <a:ext cx="0" cy="0"/>
          <a:chOff x="0" y="0"/>
          <a:chExt cx="0" cy="0"/>
        </a:xfrm>
      </p:grpSpPr>
      <p:sp>
        <p:nvSpPr>
          <p:cNvPr id="1406" name="Google Shape;1406;p20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1900"/>
              <a:t>Easy access to high volume, historical and real time process data for analytics applications, engineers, and data scientists wherever they are</a:t>
            </a:r>
            <a:endParaRPr sz="1900"/>
          </a:p>
        </p:txBody>
      </p:sp>
      <p:pic>
        <p:nvPicPr>
          <p:cNvPr id="1407" name="Google Shape;1407;p202"/>
          <p:cNvPicPr preferRelativeResize="0"/>
          <p:nvPr>
            <p:ph idx="2" type="pic"/>
          </p:nvPr>
        </p:nvPicPr>
        <p:blipFill rotWithShape="1">
          <a:blip r:embed="rId3">
            <a:alphaModFix/>
          </a:blip>
          <a:srcRect b="-2476" l="-8330" r="-8342" t="-2476"/>
          <a:stretch/>
        </p:blipFill>
        <p:spPr>
          <a:xfrm>
            <a:off x="-5" y="-37"/>
            <a:ext cx="2786401" cy="1025699"/>
          </a:xfrm>
          <a:prstGeom prst="rect">
            <a:avLst/>
          </a:prstGeom>
          <a:noFill/>
          <a:ln>
            <a:noFill/>
          </a:ln>
        </p:spPr>
      </p:pic>
      <p:pic>
        <p:nvPicPr>
          <p:cNvPr id="1408" name="Google Shape;1408;p202"/>
          <p:cNvPicPr preferRelativeResize="0"/>
          <p:nvPr>
            <p:ph idx="3" type="pic"/>
          </p:nvPr>
        </p:nvPicPr>
        <p:blipFill rotWithShape="1">
          <a:blip r:embed="rId4">
            <a:alphaModFix/>
          </a:blip>
          <a:srcRect b="0" l="-11289" r="-11289" t="0"/>
          <a:stretch/>
        </p:blipFill>
        <p:spPr>
          <a:xfrm>
            <a:off x="4951125" y="1234452"/>
            <a:ext cx="3923225" cy="2560426"/>
          </a:xfrm>
          <a:prstGeom prst="rect">
            <a:avLst/>
          </a:prstGeom>
          <a:noFill/>
          <a:ln>
            <a:noFill/>
          </a:ln>
        </p:spPr>
      </p:pic>
      <p:pic>
        <p:nvPicPr>
          <p:cNvPr id="1409" name="Google Shape;1409;p202"/>
          <p:cNvPicPr preferRelativeResize="0"/>
          <p:nvPr/>
        </p:nvPicPr>
        <p:blipFill>
          <a:blip r:embed="rId5">
            <a:alphaModFix/>
          </a:blip>
          <a:stretch>
            <a:fillRect/>
          </a:stretch>
        </p:blipFill>
        <p:spPr>
          <a:xfrm>
            <a:off x="6425373" y="4050827"/>
            <a:ext cx="974731" cy="908125"/>
          </a:xfrm>
          <a:prstGeom prst="rect">
            <a:avLst/>
          </a:prstGeom>
          <a:noFill/>
          <a:ln>
            <a:noFill/>
          </a:ln>
        </p:spPr>
      </p:pic>
      <p:sp>
        <p:nvSpPr>
          <p:cNvPr id="1410" name="Google Shape;1410;p20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RTDIP (Real-Time Data Ingestion Platform) is a framework that simplifies the ingestion and processing of real-time industrial data. It provides a standardized way to handle high-volume data from sources like sensors and SCADA systems, making it accessible for building analytics, AI, and machine learning applications for the energy sector.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Ingestion:</a:t>
            </a:r>
            <a:r>
              <a:rPr lang="de" sz="1100">
                <a:solidFill>
                  <a:schemeClr val="dk2"/>
                </a:solidFill>
                <a:latin typeface="Roboto Slab Light"/>
                <a:ea typeface="Roboto Slab Light"/>
                <a:cs typeface="Roboto Slab Light"/>
                <a:sym typeface="Roboto Slab Light"/>
              </a:rPr>
              <a:t> Provides tools to securely and efficiently ingest high-volume, real-time data from a wide array of 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Data Standardization:</a:t>
            </a:r>
            <a:r>
              <a:rPr lang="de" sz="1100">
                <a:solidFill>
                  <a:schemeClr val="dk2"/>
                </a:solidFill>
                <a:latin typeface="Roboto Slab Light"/>
                <a:ea typeface="Roboto Slab Light"/>
                <a:cs typeface="Roboto Slab Light"/>
                <a:sym typeface="Roboto Slab Light"/>
              </a:rPr>
              <a:t> Transforms raw data from various sources into a consistent, analyzable format.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Query Engine &amp; APIs:</a:t>
            </a:r>
            <a:r>
              <a:rPr lang="de" sz="1100">
                <a:solidFill>
                  <a:schemeClr val="dk2"/>
                </a:solidFill>
                <a:latin typeface="Roboto Slab Light"/>
                <a:ea typeface="Roboto Slab Light"/>
                <a:cs typeface="Roboto Slab Light"/>
                <a:sym typeface="Roboto Slab Light"/>
              </a:rPr>
              <a:t> SDK and APIs to allow users to perform complex real-time queries and interact with data.</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Scalability &amp; Multicloud:</a:t>
            </a:r>
            <a:r>
              <a:rPr lang="de" sz="1100">
                <a:solidFill>
                  <a:schemeClr val="dk2"/>
                </a:solidFill>
                <a:latin typeface="Roboto Slab Light"/>
                <a:ea typeface="Roboto Slab Light"/>
                <a:cs typeface="Roboto Slab Light"/>
                <a:sym typeface="Roboto Slab Light"/>
              </a:rPr>
              <a:t> Highly scalable and can be deployed across various cloud environments.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Supports Analytics:</a:t>
            </a:r>
            <a:r>
              <a:rPr lang="de" sz="1100">
                <a:solidFill>
                  <a:schemeClr val="dk2"/>
                </a:solidFill>
                <a:latin typeface="Roboto Slab Light"/>
                <a:ea typeface="Roboto Slab Light"/>
                <a:cs typeface="Roboto Slab Light"/>
                <a:sym typeface="Roboto Slab Light"/>
              </a:rPr>
              <a:t> Simplifies the preparation and management of data for use in advanced analytics, AI, and digital twin applications.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15" name="Shape 1415"/>
        <p:cNvGrpSpPr/>
        <p:nvPr/>
      </p:nvGrpSpPr>
      <p:grpSpPr>
        <a:xfrm>
          <a:off x="0" y="0"/>
          <a:ext cx="0" cy="0"/>
          <a:chOff x="0" y="0"/>
          <a:chExt cx="0" cy="0"/>
        </a:xfrm>
      </p:grpSpPr>
      <p:sp>
        <p:nvSpPr>
          <p:cNvPr id="1416" name="Google Shape;1416;p20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36842"/>
              <a:buNone/>
            </a:pPr>
            <a:r>
              <a:rPr lang="de" sz="1900"/>
              <a:t>Secure, interoperable ecosystem to streamline the cybersecurity, deployment, scaling and operation of next-generation grid edge computing and applications</a:t>
            </a:r>
            <a:endParaRPr sz="1900"/>
          </a:p>
        </p:txBody>
      </p:sp>
      <p:sp>
        <p:nvSpPr>
          <p:cNvPr id="1417" name="Google Shape;1417;p20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GEISA (Grid Edge Interoperability &amp; Security Alliance) is a project that provides a secure, vendor-neutral specification for grid edge computing. It creates a common foundation for running applications on devices like smart meters, which streamlines deployment, reduces cybersecurity risks, and accelerates innovation in grid operations.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Vendor-Neutral Specification:</a:t>
            </a:r>
            <a:r>
              <a:rPr lang="de" sz="1100">
                <a:solidFill>
                  <a:schemeClr val="dk2"/>
                </a:solidFill>
                <a:latin typeface="Roboto Slab Light"/>
                <a:ea typeface="Roboto Slab Light"/>
                <a:cs typeface="Roboto Slab Light"/>
                <a:sym typeface="Roboto Slab Light"/>
              </a:rPr>
              <a:t> Defines a uniform runtime environment for grid edge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Cybersecurity:</a:t>
            </a:r>
            <a:r>
              <a:rPr lang="de" sz="1100">
                <a:solidFill>
                  <a:schemeClr val="dk2"/>
                </a:solidFill>
                <a:latin typeface="Roboto Slab Light"/>
                <a:ea typeface="Roboto Slab Light"/>
                <a:cs typeface="Roboto Slab Light"/>
                <a:sym typeface="Roboto Slab Light"/>
              </a:rPr>
              <a:t> Creates a secure ecosystem to reduce risks and the audit burden.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Application Deployment:</a:t>
            </a:r>
            <a:r>
              <a:rPr lang="de" sz="1100">
                <a:solidFill>
                  <a:schemeClr val="dk2"/>
                </a:solidFill>
                <a:latin typeface="Roboto Slab Light"/>
                <a:ea typeface="Roboto Slab Light"/>
                <a:cs typeface="Roboto Slab Light"/>
                <a:sym typeface="Roboto Slab Light"/>
              </a:rPr>
              <a:t> Standardizes the management and deployment of edge applications.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Enables utilities to run multi-vendor applications on one fleet.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Operations:</a:t>
            </a:r>
            <a:r>
              <a:rPr lang="de" sz="1100">
                <a:solidFill>
                  <a:schemeClr val="dk2"/>
                </a:solidFill>
                <a:latin typeface="Roboto Slab Light"/>
                <a:ea typeface="Roboto Slab Light"/>
                <a:cs typeface="Roboto Slab Light"/>
                <a:sym typeface="Roboto Slab Light"/>
              </a:rPr>
              <a:t> Supports advanced functionality for grid operations and AI.</a:t>
            </a:r>
            <a:endParaRPr sz="1100">
              <a:solidFill>
                <a:schemeClr val="dk2"/>
              </a:solidFill>
              <a:latin typeface="Roboto Slab Light"/>
              <a:ea typeface="Roboto Slab Light"/>
              <a:cs typeface="Roboto Slab Light"/>
              <a:sym typeface="Roboto Slab Light"/>
            </a:endParaRPr>
          </a:p>
        </p:txBody>
      </p:sp>
      <p:pic>
        <p:nvPicPr>
          <p:cNvPr id="1418" name="Google Shape;1418;p203" title="geisa-horizontal-white.png"/>
          <p:cNvPicPr preferRelativeResize="0"/>
          <p:nvPr/>
        </p:nvPicPr>
        <p:blipFill>
          <a:blip r:embed="rId3">
            <a:alphaModFix/>
          </a:blip>
          <a:stretch>
            <a:fillRect/>
          </a:stretch>
        </p:blipFill>
        <p:spPr>
          <a:xfrm>
            <a:off x="0" y="60488"/>
            <a:ext cx="2806628" cy="908125"/>
          </a:xfrm>
          <a:prstGeom prst="rect">
            <a:avLst/>
          </a:prstGeom>
          <a:noFill/>
          <a:ln>
            <a:noFill/>
          </a:ln>
        </p:spPr>
      </p:pic>
      <p:pic>
        <p:nvPicPr>
          <p:cNvPr id="1419" name="Google Shape;1419;p203"/>
          <p:cNvPicPr preferRelativeResize="0"/>
          <p:nvPr/>
        </p:nvPicPr>
        <p:blipFill>
          <a:blip r:embed="rId4">
            <a:alphaModFix/>
          </a:blip>
          <a:stretch>
            <a:fillRect/>
          </a:stretch>
        </p:blipFill>
        <p:spPr>
          <a:xfrm>
            <a:off x="4520338" y="1068463"/>
            <a:ext cx="4527600" cy="2352347"/>
          </a:xfrm>
          <a:prstGeom prst="rect">
            <a:avLst/>
          </a:prstGeom>
          <a:noFill/>
          <a:ln>
            <a:noFill/>
          </a:ln>
        </p:spPr>
      </p:pic>
      <p:pic>
        <p:nvPicPr>
          <p:cNvPr id="1420" name="Google Shape;1420;p203"/>
          <p:cNvPicPr preferRelativeResize="0"/>
          <p:nvPr/>
        </p:nvPicPr>
        <p:blipFill>
          <a:blip r:embed="rId5">
            <a:alphaModFix/>
          </a:blip>
          <a:stretch>
            <a:fillRect/>
          </a:stretch>
        </p:blipFill>
        <p:spPr>
          <a:xfrm>
            <a:off x="5850895" y="3654450"/>
            <a:ext cx="816450" cy="289825"/>
          </a:xfrm>
          <a:prstGeom prst="rect">
            <a:avLst/>
          </a:prstGeom>
          <a:noFill/>
          <a:ln>
            <a:noFill/>
          </a:ln>
        </p:spPr>
      </p:pic>
      <p:pic>
        <p:nvPicPr>
          <p:cNvPr id="1421" name="Google Shape;1421;p203"/>
          <p:cNvPicPr preferRelativeResize="0"/>
          <p:nvPr/>
        </p:nvPicPr>
        <p:blipFill rotWithShape="1">
          <a:blip r:embed="rId6">
            <a:alphaModFix/>
          </a:blip>
          <a:srcRect b="0" l="7109" r="14680" t="16736"/>
          <a:stretch/>
        </p:blipFill>
        <p:spPr>
          <a:xfrm>
            <a:off x="6838812" y="3628625"/>
            <a:ext cx="909950" cy="329375"/>
          </a:xfrm>
          <a:prstGeom prst="rect">
            <a:avLst/>
          </a:prstGeom>
          <a:noFill/>
          <a:ln>
            <a:noFill/>
          </a:ln>
        </p:spPr>
      </p:pic>
      <p:pic>
        <p:nvPicPr>
          <p:cNvPr id="1422" name="Google Shape;1422;p203"/>
          <p:cNvPicPr preferRelativeResize="0"/>
          <p:nvPr/>
        </p:nvPicPr>
        <p:blipFill>
          <a:blip r:embed="rId7">
            <a:alphaModFix/>
          </a:blip>
          <a:stretch>
            <a:fillRect/>
          </a:stretch>
        </p:blipFill>
        <p:spPr>
          <a:xfrm>
            <a:off x="6856028" y="4044144"/>
            <a:ext cx="1295050" cy="265719"/>
          </a:xfrm>
          <a:prstGeom prst="rect">
            <a:avLst/>
          </a:prstGeom>
          <a:noFill/>
          <a:ln>
            <a:noFill/>
          </a:ln>
        </p:spPr>
      </p:pic>
      <p:pic>
        <p:nvPicPr>
          <p:cNvPr id="1423" name="Google Shape;1423;p203"/>
          <p:cNvPicPr preferRelativeResize="0"/>
          <p:nvPr/>
        </p:nvPicPr>
        <p:blipFill>
          <a:blip r:embed="rId8">
            <a:alphaModFix/>
          </a:blip>
          <a:stretch>
            <a:fillRect/>
          </a:stretch>
        </p:blipFill>
        <p:spPr>
          <a:xfrm>
            <a:off x="5466623" y="4051925"/>
            <a:ext cx="1200726" cy="250150"/>
          </a:xfrm>
          <a:prstGeom prst="rect">
            <a:avLst/>
          </a:prstGeom>
          <a:noFill/>
          <a:ln>
            <a:noFill/>
          </a:ln>
        </p:spPr>
      </p:pic>
      <p:pic>
        <p:nvPicPr>
          <p:cNvPr id="1424" name="Google Shape;1424;p203"/>
          <p:cNvPicPr preferRelativeResize="0"/>
          <p:nvPr/>
        </p:nvPicPr>
        <p:blipFill>
          <a:blip r:embed="rId9">
            <a:alphaModFix/>
          </a:blip>
          <a:stretch>
            <a:fillRect/>
          </a:stretch>
        </p:blipFill>
        <p:spPr>
          <a:xfrm>
            <a:off x="5477575" y="4409727"/>
            <a:ext cx="1295048" cy="262424"/>
          </a:xfrm>
          <a:prstGeom prst="rect">
            <a:avLst/>
          </a:prstGeom>
          <a:noFill/>
          <a:ln>
            <a:noFill/>
          </a:ln>
        </p:spPr>
      </p:pic>
      <p:pic>
        <p:nvPicPr>
          <p:cNvPr id="1425" name="Google Shape;1425;p203"/>
          <p:cNvPicPr preferRelativeResize="0"/>
          <p:nvPr/>
        </p:nvPicPr>
        <p:blipFill>
          <a:blip r:embed="rId10">
            <a:alphaModFix/>
          </a:blip>
          <a:stretch>
            <a:fillRect/>
          </a:stretch>
        </p:blipFill>
        <p:spPr>
          <a:xfrm>
            <a:off x="6951361" y="4396025"/>
            <a:ext cx="684860" cy="289825"/>
          </a:xfrm>
          <a:prstGeom prst="rect">
            <a:avLst/>
          </a:prstGeom>
          <a:noFill/>
          <a:ln>
            <a:noFill/>
          </a:ln>
        </p:spPr>
      </p:pic>
      <p:pic>
        <p:nvPicPr>
          <p:cNvPr id="1426" name="Google Shape;1426;p203"/>
          <p:cNvPicPr preferRelativeResize="0"/>
          <p:nvPr/>
        </p:nvPicPr>
        <p:blipFill>
          <a:blip r:embed="rId11">
            <a:alphaModFix/>
          </a:blip>
          <a:stretch>
            <a:fillRect/>
          </a:stretch>
        </p:blipFill>
        <p:spPr>
          <a:xfrm>
            <a:off x="5361342" y="4779798"/>
            <a:ext cx="1411282" cy="250150"/>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1" name="Shape 1431"/>
        <p:cNvGrpSpPr/>
        <p:nvPr/>
      </p:nvGrpSpPr>
      <p:grpSpPr>
        <a:xfrm>
          <a:off x="0" y="0"/>
          <a:ext cx="0" cy="0"/>
          <a:chOff x="0" y="0"/>
          <a:chExt cx="0" cy="0"/>
        </a:xfrm>
      </p:grpSpPr>
      <p:sp>
        <p:nvSpPr>
          <p:cNvPr id="1432" name="Google Shape;1432;p204"/>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Microgrid orchestrator designed to enhance grid resilience and flexibility</a:t>
            </a:r>
            <a:endParaRPr sz="1900"/>
          </a:p>
        </p:txBody>
      </p:sp>
      <p:sp>
        <p:nvSpPr>
          <p:cNvPr id="1433" name="Google Shape;1433;p20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Hyphae is a microgrid initiative that automates the peer-to-peer distribution of renewable energy, focused on building an interoperable, AC- and DC-ready microgrid platform. Hyphae aims to make microgrids more resilient and flexible, enabling them to operate autonomously and connect seamlessly to the electrical distribution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Automation:</a:t>
            </a:r>
            <a:r>
              <a:rPr lang="de" sz="1100">
                <a:solidFill>
                  <a:schemeClr val="dk2"/>
                </a:solidFill>
                <a:latin typeface="Roboto Slab Light"/>
                <a:ea typeface="Roboto Slab Light"/>
                <a:cs typeface="Roboto Slab Light"/>
                <a:sym typeface="Roboto Slab Light"/>
              </a:rPr>
              <a:t> Automates the peer-to-peer distribution of locally-produced renewable energy.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AC/DC Interoperability:</a:t>
            </a:r>
            <a:r>
              <a:rPr lang="de" sz="1100">
                <a:solidFill>
                  <a:schemeClr val="dk2"/>
                </a:solidFill>
                <a:latin typeface="Roboto Slab Light"/>
                <a:ea typeface="Roboto Slab Light"/>
                <a:cs typeface="Roboto Slab Light"/>
                <a:sym typeface="Roboto Slab Light"/>
              </a:rPr>
              <a:t> Designed to work with both AC and DC grids to maximize flexibility.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Autonomous Operation:</a:t>
            </a:r>
            <a:r>
              <a:rPr lang="de" sz="1100">
                <a:solidFill>
                  <a:schemeClr val="dk2"/>
                </a:solidFill>
                <a:latin typeface="Roboto Slab Light"/>
                <a:ea typeface="Roboto Slab Light"/>
                <a:cs typeface="Roboto Slab Light"/>
                <a:sym typeface="Roboto Slab Light"/>
              </a:rPr>
              <a:t> Enables microgrids to be self-contained and operational when disconnected from the main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Enhancement:</a:t>
            </a:r>
            <a:r>
              <a:rPr lang="de" sz="1100">
                <a:solidFill>
                  <a:schemeClr val="dk2"/>
                </a:solidFill>
                <a:latin typeface="Roboto Slab Light"/>
                <a:ea typeface="Roboto Slab Light"/>
                <a:cs typeface="Roboto Slab Light"/>
                <a:sym typeface="Roboto Slab Light"/>
              </a:rPr>
              <a:t> Helps to make microgrids more resilient and better equipped to handle energy fluctuations.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Facilitates the use of decentralized energy resources and off-grid electrification.</a:t>
            </a:r>
            <a:endParaRPr sz="1100">
              <a:solidFill>
                <a:schemeClr val="dk2"/>
              </a:solidFill>
              <a:latin typeface="Roboto Slab Light"/>
              <a:ea typeface="Roboto Slab Light"/>
              <a:cs typeface="Roboto Slab Light"/>
              <a:sym typeface="Roboto Slab Light"/>
            </a:endParaRPr>
          </a:p>
        </p:txBody>
      </p:sp>
      <p:pic>
        <p:nvPicPr>
          <p:cNvPr id="1434" name="Google Shape;1434;p204" title="hyphae-horizontal-white.png"/>
          <p:cNvPicPr preferRelativeResize="0"/>
          <p:nvPr/>
        </p:nvPicPr>
        <p:blipFill>
          <a:blip r:embed="rId3">
            <a:alphaModFix/>
          </a:blip>
          <a:stretch>
            <a:fillRect/>
          </a:stretch>
        </p:blipFill>
        <p:spPr>
          <a:xfrm>
            <a:off x="0" y="90421"/>
            <a:ext cx="2673675" cy="848250"/>
          </a:xfrm>
          <a:prstGeom prst="rect">
            <a:avLst/>
          </a:prstGeom>
          <a:noFill/>
          <a:ln>
            <a:noFill/>
          </a:ln>
        </p:spPr>
      </p:pic>
      <p:pic>
        <p:nvPicPr>
          <p:cNvPr id="1435" name="Google Shape;1435;p204"/>
          <p:cNvPicPr preferRelativeResize="0"/>
          <p:nvPr/>
        </p:nvPicPr>
        <p:blipFill>
          <a:blip r:embed="rId4">
            <a:alphaModFix/>
          </a:blip>
          <a:stretch>
            <a:fillRect/>
          </a:stretch>
        </p:blipFill>
        <p:spPr>
          <a:xfrm>
            <a:off x="4724400" y="1070888"/>
            <a:ext cx="4267200" cy="2363372"/>
          </a:xfrm>
          <a:prstGeom prst="rect">
            <a:avLst/>
          </a:prstGeom>
          <a:noFill/>
          <a:ln>
            <a:noFill/>
          </a:ln>
        </p:spPr>
      </p:pic>
      <p:pic>
        <p:nvPicPr>
          <p:cNvPr id="1436" name="Google Shape;1436;p204"/>
          <p:cNvPicPr preferRelativeResize="0"/>
          <p:nvPr/>
        </p:nvPicPr>
        <p:blipFill>
          <a:blip r:embed="rId5">
            <a:alphaModFix/>
          </a:blip>
          <a:stretch>
            <a:fillRect/>
          </a:stretch>
        </p:blipFill>
        <p:spPr>
          <a:xfrm>
            <a:off x="6305550" y="3434250"/>
            <a:ext cx="1104900" cy="110490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41" name="Shape 1441"/>
        <p:cNvGrpSpPr/>
        <p:nvPr/>
      </p:nvGrpSpPr>
      <p:grpSpPr>
        <a:xfrm>
          <a:off x="0" y="0"/>
          <a:ext cx="0" cy="0"/>
          <a:chOff x="0" y="0"/>
          <a:chExt cx="0" cy="0"/>
        </a:xfrm>
      </p:grpSpPr>
      <p:sp>
        <p:nvSpPr>
          <p:cNvPr id="1442" name="Google Shape;1442;p2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Friendly and compliant implementations of OpenADR 2.0b and OpenADR 3.0</a:t>
            </a:r>
            <a:endParaRPr sz="1900"/>
          </a:p>
        </p:txBody>
      </p:sp>
      <p:sp>
        <p:nvSpPr>
          <p:cNvPr id="1443" name="Google Shape;1443;p20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OpenLEADR is an LF Energy project providing free and open source implementations of the Open Automated Demand Response (OpenADR) protocol – an industry standard for enabling energy flexibility across grids, devices, and services. With the release of a new Rust-based implementation of OpenADR 3.0, OpenLEADR now supports both legacy and next-generation OpenADR deployments through two maintained versions: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2.0</a:t>
            </a:r>
            <a:r>
              <a:rPr lang="de" sz="1100">
                <a:solidFill>
                  <a:schemeClr val="dk2"/>
                </a:solidFill>
                <a:latin typeface="Roboto Slab Light"/>
                <a:ea typeface="Roboto Slab Light"/>
                <a:cs typeface="Roboto Slab Light"/>
                <a:sym typeface="Roboto Slab Light"/>
              </a:rPr>
              <a:t> – Python-based implementation of OpenADR 2.0b (IEC 62746-10-1 ED1)</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OpenLEADR 3.0</a:t>
            </a:r>
            <a:r>
              <a:rPr lang="de" sz="1100">
                <a:solidFill>
                  <a:schemeClr val="dk2"/>
                </a:solidFill>
                <a:latin typeface="Roboto Slab Light"/>
                <a:ea typeface="Roboto Slab Light"/>
                <a:cs typeface="Roboto Slab Light"/>
                <a:sym typeface="Roboto Slab Light"/>
              </a:rPr>
              <a:t> – Rust-based implementation of OpenADR 3.0 (currently in pre-standardization)</a:t>
            </a:r>
            <a:endParaRPr sz="1100">
              <a:solidFill>
                <a:schemeClr val="dk2"/>
              </a:solidFill>
              <a:latin typeface="Roboto Slab Light"/>
              <a:ea typeface="Roboto Slab Light"/>
              <a:cs typeface="Roboto Slab Light"/>
              <a:sym typeface="Roboto Slab Light"/>
            </a:endParaRPr>
          </a:p>
        </p:txBody>
      </p:sp>
      <p:pic>
        <p:nvPicPr>
          <p:cNvPr id="1444" name="Google Shape;1444;p205" title="openleadr-horizontal-white.png"/>
          <p:cNvPicPr preferRelativeResize="0"/>
          <p:nvPr/>
        </p:nvPicPr>
        <p:blipFill>
          <a:blip r:embed="rId3">
            <a:alphaModFix/>
          </a:blip>
          <a:stretch>
            <a:fillRect/>
          </a:stretch>
        </p:blipFill>
        <p:spPr>
          <a:xfrm>
            <a:off x="0" y="187406"/>
            <a:ext cx="2720349" cy="654300"/>
          </a:xfrm>
          <a:prstGeom prst="rect">
            <a:avLst/>
          </a:prstGeom>
          <a:noFill/>
          <a:ln>
            <a:noFill/>
          </a:ln>
        </p:spPr>
      </p:pic>
      <p:pic>
        <p:nvPicPr>
          <p:cNvPr id="1445" name="Google Shape;1445;p205"/>
          <p:cNvPicPr preferRelativeResize="0"/>
          <p:nvPr/>
        </p:nvPicPr>
        <p:blipFill>
          <a:blip r:embed="rId4">
            <a:alphaModFix/>
          </a:blip>
          <a:stretch>
            <a:fillRect/>
          </a:stretch>
        </p:blipFill>
        <p:spPr>
          <a:xfrm>
            <a:off x="5280649" y="3459253"/>
            <a:ext cx="1079174" cy="599525"/>
          </a:xfrm>
          <a:prstGeom prst="rect">
            <a:avLst/>
          </a:prstGeom>
          <a:noFill/>
          <a:ln>
            <a:noFill/>
          </a:ln>
        </p:spPr>
      </p:pic>
      <p:pic>
        <p:nvPicPr>
          <p:cNvPr id="1446" name="Google Shape;1446;p205"/>
          <p:cNvPicPr preferRelativeResize="0"/>
          <p:nvPr/>
        </p:nvPicPr>
        <p:blipFill>
          <a:blip r:embed="rId5">
            <a:alphaModFix/>
          </a:blip>
          <a:stretch>
            <a:fillRect/>
          </a:stretch>
        </p:blipFill>
        <p:spPr>
          <a:xfrm>
            <a:off x="6547391" y="3459244"/>
            <a:ext cx="1606009" cy="654300"/>
          </a:xfrm>
          <a:prstGeom prst="rect">
            <a:avLst/>
          </a:prstGeom>
          <a:noFill/>
          <a:ln>
            <a:noFill/>
          </a:ln>
        </p:spPr>
      </p:pic>
      <p:pic>
        <p:nvPicPr>
          <p:cNvPr id="1447" name="Google Shape;1447;p205"/>
          <p:cNvPicPr preferRelativeResize="0"/>
          <p:nvPr/>
        </p:nvPicPr>
        <p:blipFill>
          <a:blip r:embed="rId6">
            <a:alphaModFix/>
          </a:blip>
          <a:stretch>
            <a:fillRect/>
          </a:stretch>
        </p:blipFill>
        <p:spPr>
          <a:xfrm>
            <a:off x="6122475" y="4151300"/>
            <a:ext cx="807900" cy="80790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52" name="Shape 1452"/>
        <p:cNvGrpSpPr/>
        <p:nvPr/>
      </p:nvGrpSpPr>
      <p:grpSpPr>
        <a:xfrm>
          <a:off x="0" y="0"/>
          <a:ext cx="0" cy="0"/>
          <a:chOff x="0" y="0"/>
          <a:chExt cx="0" cy="0"/>
        </a:xfrm>
      </p:grpSpPr>
      <p:sp>
        <p:nvSpPr>
          <p:cNvPr id="1453" name="Google Shape;1453;p20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1900"/>
              <a:t>Open Renewable Energy Systems</a:t>
            </a:r>
            <a:endParaRPr sz="1900"/>
          </a:p>
        </p:txBody>
      </p:sp>
      <p:sp>
        <p:nvSpPr>
          <p:cNvPr id="1454" name="Google Shape;1454;p20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ORES (Open Renewable Energy Systems) is an initiative that develops open standards and a flexible architecture for interoperable, modular, and intelligent energy systems. It supports a broad range of initiatives, from clean energy asset integration to the simulation of autonomous energy networks, to empower communities in the energy transition.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Standardized Architecture:</a:t>
            </a:r>
            <a:r>
              <a:rPr lang="de" sz="1100">
                <a:solidFill>
                  <a:schemeClr val="dk2"/>
                </a:solidFill>
                <a:latin typeface="Roboto Slab Light"/>
                <a:ea typeface="Roboto Slab Light"/>
                <a:cs typeface="Roboto Slab Light"/>
                <a:sym typeface="Roboto Slab Light"/>
              </a:rPr>
              <a:t> Creates open standards and APIs for renewable energy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Microgrid Integration:</a:t>
            </a:r>
            <a:r>
              <a:rPr lang="de" sz="1100">
                <a:solidFill>
                  <a:schemeClr val="dk2"/>
                </a:solidFill>
                <a:latin typeface="Roboto Slab Light"/>
                <a:ea typeface="Roboto Slab Light"/>
                <a:cs typeface="Roboto Slab Light"/>
                <a:sym typeface="Roboto Slab Light"/>
              </a:rPr>
              <a:t> Supports plug-and-play microgrid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Addresses fragmentation with common standards for energy devices.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Community-Driven Innovation:</a:t>
            </a:r>
            <a:r>
              <a:rPr lang="de" sz="1100">
                <a:solidFill>
                  <a:schemeClr val="dk2"/>
                </a:solidFill>
                <a:latin typeface="Roboto Slab Light"/>
                <a:ea typeface="Roboto Slab Light"/>
                <a:cs typeface="Roboto Slab Light"/>
                <a:sym typeface="Roboto Slab Light"/>
              </a:rPr>
              <a:t> Supports community workstreams like Generative AI for Autonomous Renewable Energy (GAIFARE).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Decentralized Energy:</a:t>
            </a:r>
            <a:r>
              <a:rPr lang="de" sz="1100">
                <a:solidFill>
                  <a:schemeClr val="dk2"/>
                </a:solidFill>
                <a:latin typeface="Roboto Slab Light"/>
                <a:ea typeface="Roboto Slab Light"/>
                <a:cs typeface="Roboto Slab Light"/>
                <a:sym typeface="Roboto Slab Light"/>
              </a:rPr>
              <a:t> Provides a foundation for scalable, decentralized energy systems.</a:t>
            </a:r>
            <a:endParaRPr sz="1100">
              <a:solidFill>
                <a:schemeClr val="dk2"/>
              </a:solidFill>
              <a:latin typeface="Roboto Slab Light"/>
              <a:ea typeface="Roboto Slab Light"/>
              <a:cs typeface="Roboto Slab Light"/>
              <a:sym typeface="Roboto Slab Light"/>
            </a:endParaRPr>
          </a:p>
        </p:txBody>
      </p:sp>
      <p:pic>
        <p:nvPicPr>
          <p:cNvPr id="1455" name="Google Shape;1455;p206" title="ores-open-renewal-energy-systems-horizontal-white.png"/>
          <p:cNvPicPr preferRelativeResize="0"/>
          <p:nvPr/>
        </p:nvPicPr>
        <p:blipFill>
          <a:blip r:embed="rId3">
            <a:alphaModFix/>
          </a:blip>
          <a:stretch>
            <a:fillRect/>
          </a:stretch>
        </p:blipFill>
        <p:spPr>
          <a:xfrm>
            <a:off x="0" y="76850"/>
            <a:ext cx="2099323" cy="875399"/>
          </a:xfrm>
          <a:prstGeom prst="rect">
            <a:avLst/>
          </a:prstGeom>
          <a:noFill/>
          <a:ln>
            <a:noFill/>
          </a:ln>
        </p:spPr>
      </p:pic>
      <p:pic>
        <p:nvPicPr>
          <p:cNvPr id="1456" name="Google Shape;1456;p206"/>
          <p:cNvPicPr preferRelativeResize="0"/>
          <p:nvPr/>
        </p:nvPicPr>
        <p:blipFill>
          <a:blip r:embed="rId4">
            <a:alphaModFix/>
          </a:blip>
          <a:stretch>
            <a:fillRect/>
          </a:stretch>
        </p:blipFill>
        <p:spPr>
          <a:xfrm>
            <a:off x="6062569" y="4067374"/>
            <a:ext cx="1750781" cy="875400"/>
          </a:xfrm>
          <a:prstGeom prst="rect">
            <a:avLst/>
          </a:prstGeom>
          <a:noFill/>
          <a:ln>
            <a:noFill/>
          </a:ln>
        </p:spPr>
      </p:pic>
      <p:pic>
        <p:nvPicPr>
          <p:cNvPr id="1457" name="Google Shape;1457;p206"/>
          <p:cNvPicPr preferRelativeResize="0"/>
          <p:nvPr/>
        </p:nvPicPr>
        <p:blipFill>
          <a:blip r:embed="rId5">
            <a:alphaModFix/>
          </a:blip>
          <a:stretch>
            <a:fillRect/>
          </a:stretch>
        </p:blipFill>
        <p:spPr>
          <a:xfrm>
            <a:off x="4804363" y="1482388"/>
            <a:ext cx="4267200" cy="2313379"/>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1" name="Shape 1461"/>
        <p:cNvGrpSpPr/>
        <p:nvPr/>
      </p:nvGrpSpPr>
      <p:grpSpPr>
        <a:xfrm>
          <a:off x="0" y="0"/>
          <a:ext cx="0" cy="0"/>
          <a:chOff x="0" y="0"/>
          <a:chExt cx="0" cy="0"/>
        </a:xfrm>
      </p:grpSpPr>
      <p:sp>
        <p:nvSpPr>
          <p:cNvPr id="1462" name="Google Shape;1462;p207"/>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Grid Simulation and Modeling</a:t>
            </a:r>
            <a:endParaRPr/>
          </a:p>
        </p:txBody>
      </p:sp>
      <p:sp>
        <p:nvSpPr>
          <p:cNvPr id="1463" name="Google Shape;1463;p207"/>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68" name="Shape 1468"/>
        <p:cNvGrpSpPr/>
        <p:nvPr/>
      </p:nvGrpSpPr>
      <p:grpSpPr>
        <a:xfrm>
          <a:off x="0" y="0"/>
          <a:ext cx="0" cy="0"/>
          <a:chOff x="0" y="0"/>
          <a:chExt cx="0" cy="0"/>
        </a:xfrm>
      </p:grpSpPr>
      <p:sp>
        <p:nvSpPr>
          <p:cNvPr id="1469" name="Google Shape;1469;p208"/>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An open source library dedicated to electrical grid modeling, simulation and visualization.</a:t>
            </a:r>
            <a:endParaRPr sz="2400"/>
          </a:p>
        </p:txBody>
      </p:sp>
      <p:pic>
        <p:nvPicPr>
          <p:cNvPr id="1470" name="Google Shape;1470;p208"/>
          <p:cNvPicPr preferRelativeResize="0"/>
          <p:nvPr>
            <p:ph idx="2" type="pic"/>
          </p:nvPr>
        </p:nvPicPr>
        <p:blipFill rotWithShape="1">
          <a:blip r:embed="rId3">
            <a:alphaModFix/>
          </a:blip>
          <a:srcRect b="-31806" l="-771" r="-771" t="-31806"/>
          <a:stretch/>
        </p:blipFill>
        <p:spPr>
          <a:xfrm>
            <a:off x="-5" y="-37"/>
            <a:ext cx="2786400" cy="1025700"/>
          </a:xfrm>
          <a:prstGeom prst="rect">
            <a:avLst/>
          </a:prstGeom>
          <a:noFill/>
          <a:ln>
            <a:noFill/>
          </a:ln>
        </p:spPr>
      </p:pic>
      <p:pic>
        <p:nvPicPr>
          <p:cNvPr id="1471" name="Google Shape;1471;p208"/>
          <p:cNvPicPr preferRelativeResize="0"/>
          <p:nvPr>
            <p:ph idx="3" type="pic"/>
          </p:nvPr>
        </p:nvPicPr>
        <p:blipFill rotWithShape="1">
          <a:blip r:embed="rId4">
            <a:alphaModFix/>
          </a:blip>
          <a:srcRect b="-875" l="-10651" r="-10663" t="-875"/>
          <a:stretch/>
        </p:blipFill>
        <p:spPr>
          <a:xfrm>
            <a:off x="4980900" y="1101113"/>
            <a:ext cx="3483900" cy="2273701"/>
          </a:xfrm>
          <a:prstGeom prst="rect">
            <a:avLst/>
          </a:prstGeom>
          <a:noFill/>
          <a:ln>
            <a:noFill/>
          </a:ln>
        </p:spPr>
      </p:pic>
      <p:pic>
        <p:nvPicPr>
          <p:cNvPr id="1472" name="Google Shape;1472;p208"/>
          <p:cNvPicPr preferRelativeResize="0"/>
          <p:nvPr/>
        </p:nvPicPr>
        <p:blipFill>
          <a:blip r:embed="rId5">
            <a:alphaModFix/>
          </a:blip>
          <a:stretch>
            <a:fillRect/>
          </a:stretch>
        </p:blipFill>
        <p:spPr>
          <a:xfrm>
            <a:off x="5916312" y="3416462"/>
            <a:ext cx="376925" cy="376925"/>
          </a:xfrm>
          <a:prstGeom prst="rect">
            <a:avLst/>
          </a:prstGeom>
          <a:noFill/>
          <a:ln>
            <a:noFill/>
          </a:ln>
        </p:spPr>
      </p:pic>
      <p:sp>
        <p:nvSpPr>
          <p:cNvPr id="1473" name="Google Shape;1473;p208"/>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PowSyBl (Power System Blocks) is a high-performance framework for power system simulation and analysis. It provides a modular and extensible set of tools for grid modeling, visualization, and advanced grid studies. PowSyBl helps grid operators and researchers understand and manage complex electricity networks, supporting critical functions like power flow analysis, security analysis, and the integration of new technologies.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Handle a large variety of formats, such as CIM-CGMES for European data exchanges;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Allow you to visualize the network and manipulate it endlessly;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power flow simulations and security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Optimize remedial actions in the network in order to relieve operational limits violations;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short-circuit analyses on the network;</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Perform dynamic simulations on the network.</a:t>
            </a:r>
            <a:endParaRPr sz="1100">
              <a:solidFill>
                <a:schemeClr val="dk2"/>
              </a:solidFill>
              <a:latin typeface="Roboto Slab Light"/>
              <a:ea typeface="Roboto Slab Light"/>
              <a:cs typeface="Roboto Slab Light"/>
              <a:sym typeface="Roboto Slab Light"/>
            </a:endParaRPr>
          </a:p>
        </p:txBody>
      </p:sp>
      <p:pic>
        <p:nvPicPr>
          <p:cNvPr id="1474" name="Google Shape;1474;p208"/>
          <p:cNvPicPr preferRelativeResize="0"/>
          <p:nvPr/>
        </p:nvPicPr>
        <p:blipFill>
          <a:blip r:embed="rId6">
            <a:alphaModFix/>
          </a:blip>
          <a:stretch>
            <a:fillRect/>
          </a:stretch>
        </p:blipFill>
        <p:spPr>
          <a:xfrm>
            <a:off x="5589500" y="3835031"/>
            <a:ext cx="1141901" cy="376916"/>
          </a:xfrm>
          <a:prstGeom prst="rect">
            <a:avLst/>
          </a:prstGeom>
          <a:noFill/>
          <a:ln>
            <a:noFill/>
          </a:ln>
        </p:spPr>
      </p:pic>
      <p:pic>
        <p:nvPicPr>
          <p:cNvPr id="1475" name="Google Shape;1475;p208"/>
          <p:cNvPicPr preferRelativeResize="0"/>
          <p:nvPr/>
        </p:nvPicPr>
        <p:blipFill>
          <a:blip r:embed="rId7">
            <a:alphaModFix/>
          </a:blip>
          <a:stretch>
            <a:fillRect/>
          </a:stretch>
        </p:blipFill>
        <p:spPr>
          <a:xfrm>
            <a:off x="6843422" y="3835027"/>
            <a:ext cx="1490227" cy="376925"/>
          </a:xfrm>
          <a:prstGeom prst="rect">
            <a:avLst/>
          </a:prstGeom>
          <a:noFill/>
          <a:ln>
            <a:noFill/>
          </a:ln>
        </p:spPr>
      </p:pic>
      <p:pic>
        <p:nvPicPr>
          <p:cNvPr id="1476" name="Google Shape;1476;p208"/>
          <p:cNvPicPr preferRelativeResize="0"/>
          <p:nvPr/>
        </p:nvPicPr>
        <p:blipFill>
          <a:blip r:embed="rId8">
            <a:alphaModFix/>
          </a:blip>
          <a:stretch>
            <a:fillRect/>
          </a:stretch>
        </p:blipFill>
        <p:spPr>
          <a:xfrm>
            <a:off x="5340950" y="4263750"/>
            <a:ext cx="1390450" cy="319625"/>
          </a:xfrm>
          <a:prstGeom prst="rect">
            <a:avLst/>
          </a:prstGeom>
          <a:noFill/>
          <a:ln>
            <a:noFill/>
          </a:ln>
        </p:spPr>
      </p:pic>
      <p:pic>
        <p:nvPicPr>
          <p:cNvPr id="1477" name="Google Shape;1477;p208"/>
          <p:cNvPicPr preferRelativeResize="0"/>
          <p:nvPr/>
        </p:nvPicPr>
        <p:blipFill>
          <a:blip r:embed="rId9">
            <a:alphaModFix/>
          </a:blip>
          <a:stretch>
            <a:fillRect/>
          </a:stretch>
        </p:blipFill>
        <p:spPr>
          <a:xfrm>
            <a:off x="6843419" y="4672150"/>
            <a:ext cx="1826680" cy="414975"/>
          </a:xfrm>
          <a:prstGeom prst="rect">
            <a:avLst/>
          </a:prstGeom>
          <a:noFill/>
          <a:ln>
            <a:noFill/>
          </a:ln>
        </p:spPr>
      </p:pic>
      <p:pic>
        <p:nvPicPr>
          <p:cNvPr id="1478" name="Google Shape;1478;p208"/>
          <p:cNvPicPr preferRelativeResize="0"/>
          <p:nvPr/>
        </p:nvPicPr>
        <p:blipFill>
          <a:blip r:embed="rId10">
            <a:alphaModFix/>
          </a:blip>
          <a:stretch>
            <a:fillRect/>
          </a:stretch>
        </p:blipFill>
        <p:spPr>
          <a:xfrm>
            <a:off x="6879001" y="3397437"/>
            <a:ext cx="1141907" cy="414975"/>
          </a:xfrm>
          <a:prstGeom prst="rect">
            <a:avLst/>
          </a:prstGeom>
          <a:noFill/>
          <a:ln>
            <a:noFill/>
          </a:ln>
        </p:spPr>
      </p:pic>
      <p:pic>
        <p:nvPicPr>
          <p:cNvPr id="1479" name="Google Shape;1479;p208"/>
          <p:cNvPicPr preferRelativeResize="0"/>
          <p:nvPr/>
        </p:nvPicPr>
        <p:blipFill>
          <a:blip r:embed="rId11">
            <a:alphaModFix/>
          </a:blip>
          <a:stretch>
            <a:fillRect/>
          </a:stretch>
        </p:blipFill>
        <p:spPr>
          <a:xfrm>
            <a:off x="6878988" y="4200375"/>
            <a:ext cx="1002861" cy="41497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84" name="Shape 1484"/>
        <p:cNvGrpSpPr/>
        <p:nvPr/>
      </p:nvGrpSpPr>
      <p:grpSpPr>
        <a:xfrm>
          <a:off x="0" y="0"/>
          <a:ext cx="0" cy="0"/>
          <a:chOff x="0" y="0"/>
          <a:chExt cx="0" cy="0"/>
        </a:xfrm>
      </p:grpSpPr>
      <p:pic>
        <p:nvPicPr>
          <p:cNvPr id="1485" name="Google Shape;1485;p209"/>
          <p:cNvPicPr preferRelativeResize="0"/>
          <p:nvPr>
            <p:ph idx="3" type="pic"/>
          </p:nvPr>
        </p:nvPicPr>
        <p:blipFill rotWithShape="1">
          <a:blip r:embed="rId3">
            <a:alphaModFix/>
          </a:blip>
          <a:srcRect b="-132131" l="-720" r="-710" t="-132167"/>
          <a:stretch/>
        </p:blipFill>
        <p:spPr>
          <a:xfrm>
            <a:off x="5345450" y="1126838"/>
            <a:ext cx="3483899" cy="2273700"/>
          </a:xfrm>
          <a:prstGeom prst="rect">
            <a:avLst/>
          </a:prstGeom>
          <a:noFill/>
          <a:ln>
            <a:noFill/>
          </a:ln>
        </p:spPr>
      </p:pic>
      <p:sp>
        <p:nvSpPr>
          <p:cNvPr id="1486" name="Google Shape;1486;p209"/>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9166"/>
              <a:buNone/>
            </a:pPr>
            <a:r>
              <a:rPr lang="de" sz="2400"/>
              <a:t>Simulation tools designed for analysis of power systems, including steady-state, short-circuit, and various stability studies</a:t>
            </a:r>
            <a:endParaRPr sz="1500"/>
          </a:p>
        </p:txBody>
      </p:sp>
      <p:pic>
        <p:nvPicPr>
          <p:cNvPr id="1487" name="Google Shape;1487;p209"/>
          <p:cNvPicPr preferRelativeResize="0"/>
          <p:nvPr>
            <p:ph idx="2" type="pic"/>
          </p:nvPr>
        </p:nvPicPr>
        <p:blipFill rotWithShape="1">
          <a:blip r:embed="rId4">
            <a:alphaModFix/>
          </a:blip>
          <a:srcRect b="-13467" l="-2039" r="-2039" t="-13467"/>
          <a:stretch/>
        </p:blipFill>
        <p:spPr>
          <a:xfrm>
            <a:off x="-5" y="-37"/>
            <a:ext cx="2786400" cy="1025700"/>
          </a:xfrm>
          <a:prstGeom prst="rect">
            <a:avLst/>
          </a:prstGeom>
          <a:noFill/>
          <a:ln>
            <a:noFill/>
          </a:ln>
        </p:spPr>
      </p:pic>
      <p:pic>
        <p:nvPicPr>
          <p:cNvPr id="1488" name="Google Shape;1488;p209"/>
          <p:cNvPicPr preferRelativeResize="0"/>
          <p:nvPr/>
        </p:nvPicPr>
        <p:blipFill>
          <a:blip r:embed="rId5">
            <a:alphaModFix/>
          </a:blip>
          <a:stretch>
            <a:fillRect/>
          </a:stretch>
        </p:blipFill>
        <p:spPr>
          <a:xfrm>
            <a:off x="6689700" y="3474025"/>
            <a:ext cx="922650" cy="922650"/>
          </a:xfrm>
          <a:prstGeom prst="rect">
            <a:avLst/>
          </a:prstGeom>
          <a:noFill/>
          <a:ln>
            <a:noFill/>
          </a:ln>
        </p:spPr>
      </p:pic>
      <p:sp>
        <p:nvSpPr>
          <p:cNvPr id="1489" name="Google Shape;1489;p209"/>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Dynawo is a powerful suite of simulation tools for the dynamic stability analysis of power systems. It provides a flexible and robust framework for understanding the grid's short-term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Dynamic Stability Analysis:</a:t>
            </a:r>
            <a:r>
              <a:rPr lang="de" sz="1100">
                <a:solidFill>
                  <a:schemeClr val="dk2"/>
                </a:solidFill>
                <a:latin typeface="Roboto Slab Light"/>
                <a:ea typeface="Roboto Slab Light"/>
                <a:cs typeface="Roboto Slab Light"/>
                <a:sym typeface="Roboto Slab Light"/>
              </a:rPr>
              <a:t> Simulates the behavior of power systems in response to disturbances, such as short circuits or power plant outages.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High-Fidelity Modeling:</a:t>
            </a:r>
            <a:r>
              <a:rPr lang="de" sz="1100">
                <a:solidFill>
                  <a:schemeClr val="dk2"/>
                </a:solidFill>
                <a:latin typeface="Roboto Slab Light"/>
                <a:ea typeface="Roboto Slab Light"/>
                <a:cs typeface="Roboto Slab Light"/>
                <a:sym typeface="Roboto Slab Light"/>
              </a:rPr>
              <a:t> Uses the Modelica language to provide transparent and detailed models of grid components.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Performance &amp; Flexibility:</a:t>
            </a:r>
            <a:r>
              <a:rPr lang="de" sz="1100">
                <a:solidFill>
                  <a:schemeClr val="dk2"/>
                </a:solidFill>
                <a:latin typeface="Roboto Slab Light"/>
                <a:ea typeface="Roboto Slab Light"/>
                <a:cs typeface="Roboto Slab Light"/>
                <a:sym typeface="Roboto Slab Light"/>
              </a:rPr>
              <a:t> Designed for fast simulations of large-scale networks and allows for the easy integration of new models and solvers.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Comprehensive Suite:</a:t>
            </a:r>
            <a:r>
              <a:rPr lang="de" sz="1100">
                <a:solidFill>
                  <a:schemeClr val="dk2"/>
                </a:solidFill>
                <a:latin typeface="Roboto Slab Light"/>
                <a:ea typeface="Roboto Slab Light"/>
                <a:cs typeface="Roboto Slab Light"/>
                <a:sym typeface="Roboto Slab Light"/>
              </a:rPr>
              <a:t> Includes specific tools for a range of calculations, from steady-state (DynaFlow) to short-circuit (DySym) and various stability studies.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Interoperability:</a:t>
            </a:r>
            <a:r>
              <a:rPr lang="de" sz="1100">
                <a:solidFill>
                  <a:schemeClr val="dk2"/>
                </a:solidFill>
                <a:latin typeface="Roboto Slab Light"/>
                <a:ea typeface="Roboto Slab Light"/>
                <a:cs typeface="Roboto Slab Light"/>
                <a:sym typeface="Roboto Slab Light"/>
              </a:rPr>
              <a:t> Works with other projects like PowSyBl to ensure seamless data exchange.</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4" name="Shape 1494"/>
        <p:cNvGrpSpPr/>
        <p:nvPr/>
      </p:nvGrpSpPr>
      <p:grpSpPr>
        <a:xfrm>
          <a:off x="0" y="0"/>
          <a:ext cx="0" cy="0"/>
          <a:chOff x="0" y="0"/>
          <a:chExt cx="0" cy="0"/>
        </a:xfrm>
      </p:grpSpPr>
      <p:sp>
        <p:nvSpPr>
          <p:cNvPr id="1495" name="Google Shape;1495;p210"/>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Automated machine learning platform to provide accurate short-term forecasts for electricity grids. It is specifically designed to help grid operators predict electricity demand and generation over a short time horizon (e.g., up to 48 hours).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Operational forecasts: </a:t>
            </a:r>
            <a:r>
              <a:rPr lang="de" sz="1100">
                <a:solidFill>
                  <a:schemeClr val="dk2"/>
                </a:solidFill>
                <a:latin typeface="Roboto Slab Light"/>
                <a:ea typeface="Roboto Slab Light"/>
                <a:cs typeface="Roboto Slab Light"/>
                <a:sym typeface="Roboto Slab Light"/>
              </a:rPr>
              <a:t>Accurate forecasts enable utilities to anticipate congestion and plan resource allocation more effectively.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Real-time data analysis: </a:t>
            </a:r>
            <a:r>
              <a:rPr lang="de" sz="1100">
                <a:solidFill>
                  <a:schemeClr val="dk2"/>
                </a:solidFill>
                <a:latin typeface="Roboto Slab Light"/>
                <a:ea typeface="Roboto Slab Light"/>
                <a:cs typeface="Roboto Slab Light"/>
                <a:sym typeface="Roboto Slab Light"/>
              </a:rPr>
              <a:t>OpenSTEF leverages real-time data from grid sensors and weather forecasts to provide timely insights.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Customizable solutions:</a:t>
            </a:r>
            <a:r>
              <a:rPr lang="de" sz="1100">
                <a:solidFill>
                  <a:schemeClr val="dk2"/>
                </a:solidFill>
                <a:latin typeface="Roboto Slab Light"/>
                <a:ea typeface="Roboto Slab Light"/>
                <a:cs typeface="Roboto Slab Light"/>
                <a:sym typeface="Roboto Slab Light"/>
              </a:rPr>
              <a:t> OpenSTEF offers customizable solutions tailored to the unique needs of each utility, ensuring maximum efficiency and effectiveness.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Infused expert energy knowledge:</a:t>
            </a:r>
            <a:r>
              <a:rPr lang="de" sz="1100">
                <a:solidFill>
                  <a:schemeClr val="dk2"/>
                </a:solidFill>
                <a:latin typeface="Roboto Slab Light"/>
                <a:ea typeface="Roboto Slab Light"/>
                <a:cs typeface="Roboto Slab Light"/>
                <a:sym typeface="Roboto Slab Light"/>
              </a:rPr>
              <a:t> build-in energy knowledge to improve your forecasting quality. For example, additional weather features are automatically calculated and implemented.</a:t>
            </a:r>
            <a:endParaRPr sz="1100">
              <a:solidFill>
                <a:schemeClr val="dk2"/>
              </a:solidFill>
              <a:latin typeface="Roboto Slab Light"/>
              <a:ea typeface="Roboto Slab Light"/>
              <a:cs typeface="Roboto Slab Light"/>
              <a:sym typeface="Roboto Slab Light"/>
            </a:endParaRPr>
          </a:p>
        </p:txBody>
      </p:sp>
      <p:sp>
        <p:nvSpPr>
          <p:cNvPr id="1496" name="Google Shape;1496;p210"/>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300"/>
              <a:buNone/>
            </a:pPr>
            <a:r>
              <a:rPr lang="de" sz="2000"/>
              <a:t>Automated machine learning pipelines for short-term energy forecasting of grid load, including consumption and renewable generation</a:t>
            </a:r>
            <a:endParaRPr sz="2000"/>
          </a:p>
        </p:txBody>
      </p:sp>
      <p:pic>
        <p:nvPicPr>
          <p:cNvPr id="1497" name="Google Shape;1497;p210"/>
          <p:cNvPicPr preferRelativeResize="0"/>
          <p:nvPr>
            <p:ph idx="2" type="pic"/>
          </p:nvPr>
        </p:nvPicPr>
        <p:blipFill rotWithShape="1">
          <a:blip r:embed="rId3">
            <a:alphaModFix/>
          </a:blip>
          <a:srcRect b="-26654" l="0" r="-1502" t="-34401"/>
          <a:stretch/>
        </p:blipFill>
        <p:spPr>
          <a:xfrm>
            <a:off x="-5" y="-37"/>
            <a:ext cx="2786402" cy="1025700"/>
          </a:xfrm>
          <a:prstGeom prst="rect">
            <a:avLst/>
          </a:prstGeom>
          <a:noFill/>
          <a:ln>
            <a:noFill/>
          </a:ln>
        </p:spPr>
      </p:pic>
      <p:pic>
        <p:nvPicPr>
          <p:cNvPr id="1498" name="Google Shape;1498;p210"/>
          <p:cNvPicPr preferRelativeResize="0"/>
          <p:nvPr>
            <p:ph idx="3" type="pic"/>
          </p:nvPr>
        </p:nvPicPr>
        <p:blipFill rotWithShape="1">
          <a:blip r:embed="rId4">
            <a:alphaModFix/>
          </a:blip>
          <a:srcRect b="2090" l="-7591" r="-7602" t="-2090"/>
          <a:stretch/>
        </p:blipFill>
        <p:spPr>
          <a:xfrm>
            <a:off x="4771075" y="1135224"/>
            <a:ext cx="4195750" cy="2738250"/>
          </a:xfrm>
          <a:prstGeom prst="rect">
            <a:avLst/>
          </a:prstGeom>
          <a:noFill/>
          <a:ln>
            <a:noFill/>
          </a:ln>
        </p:spPr>
      </p:pic>
      <p:pic>
        <p:nvPicPr>
          <p:cNvPr id="1499" name="Google Shape;1499;p210"/>
          <p:cNvPicPr preferRelativeResize="0"/>
          <p:nvPr/>
        </p:nvPicPr>
        <p:blipFill>
          <a:blip r:embed="rId5">
            <a:alphaModFix/>
          </a:blip>
          <a:stretch>
            <a:fillRect/>
          </a:stretch>
        </p:blipFill>
        <p:spPr>
          <a:xfrm>
            <a:off x="5552412" y="4111074"/>
            <a:ext cx="1104724" cy="471350"/>
          </a:xfrm>
          <a:prstGeom prst="rect">
            <a:avLst/>
          </a:prstGeom>
          <a:noFill/>
          <a:ln>
            <a:noFill/>
          </a:ln>
        </p:spPr>
      </p:pic>
      <p:pic>
        <p:nvPicPr>
          <p:cNvPr id="1500" name="Google Shape;1500;p210"/>
          <p:cNvPicPr preferRelativeResize="0"/>
          <p:nvPr/>
        </p:nvPicPr>
        <p:blipFill>
          <a:blip r:embed="rId6">
            <a:alphaModFix/>
          </a:blip>
          <a:stretch>
            <a:fillRect/>
          </a:stretch>
        </p:blipFill>
        <p:spPr>
          <a:xfrm>
            <a:off x="7378416" y="4151449"/>
            <a:ext cx="1205559" cy="390600"/>
          </a:xfrm>
          <a:prstGeom prst="rect">
            <a:avLst/>
          </a:prstGeom>
          <a:noFill/>
          <a:ln>
            <a:noFill/>
          </a:ln>
        </p:spPr>
      </p:pic>
      <p:pic>
        <p:nvPicPr>
          <p:cNvPr id="1501" name="Google Shape;1501;p210"/>
          <p:cNvPicPr preferRelativeResize="0"/>
          <p:nvPr/>
        </p:nvPicPr>
        <p:blipFill>
          <a:blip r:embed="rId7">
            <a:alphaModFix/>
          </a:blip>
          <a:stretch>
            <a:fillRect/>
          </a:stretch>
        </p:blipFill>
        <p:spPr>
          <a:xfrm>
            <a:off x="5137798" y="4672150"/>
            <a:ext cx="471350" cy="471350"/>
          </a:xfrm>
          <a:prstGeom prst="rect">
            <a:avLst/>
          </a:prstGeom>
          <a:noFill/>
          <a:ln>
            <a:noFill/>
          </a:ln>
        </p:spPr>
      </p:pic>
      <p:pic>
        <p:nvPicPr>
          <p:cNvPr id="1502" name="Google Shape;1502;p210"/>
          <p:cNvPicPr preferRelativeResize="0"/>
          <p:nvPr/>
        </p:nvPicPr>
        <p:blipFill>
          <a:blip r:embed="rId8">
            <a:alphaModFix/>
          </a:blip>
          <a:stretch>
            <a:fillRect/>
          </a:stretch>
        </p:blipFill>
        <p:spPr>
          <a:xfrm>
            <a:off x="6526400" y="4672150"/>
            <a:ext cx="471350" cy="471350"/>
          </a:xfrm>
          <a:prstGeom prst="rect">
            <a:avLst/>
          </a:prstGeom>
          <a:noFill/>
          <a:ln>
            <a:noFill/>
          </a:ln>
        </p:spPr>
      </p:pic>
      <p:pic>
        <p:nvPicPr>
          <p:cNvPr id="1503" name="Google Shape;1503;p210"/>
          <p:cNvPicPr preferRelativeResize="0"/>
          <p:nvPr/>
        </p:nvPicPr>
        <p:blipFill>
          <a:blip r:embed="rId9">
            <a:alphaModFix/>
          </a:blip>
          <a:stretch>
            <a:fillRect/>
          </a:stretch>
        </p:blipFill>
        <p:spPr>
          <a:xfrm>
            <a:off x="7445850" y="4712537"/>
            <a:ext cx="1698152" cy="390575"/>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08" name="Shape 1508"/>
        <p:cNvGrpSpPr/>
        <p:nvPr/>
      </p:nvGrpSpPr>
      <p:grpSpPr>
        <a:xfrm>
          <a:off x="0" y="0"/>
          <a:ext cx="0" cy="0"/>
          <a:chOff x="0" y="0"/>
          <a:chExt cx="0" cy="0"/>
        </a:xfrm>
      </p:grpSpPr>
      <p:pic>
        <p:nvPicPr>
          <p:cNvPr id="1509" name="Google Shape;1509;p211"/>
          <p:cNvPicPr preferRelativeResize="0"/>
          <p:nvPr>
            <p:ph idx="3" type="pic"/>
          </p:nvPr>
        </p:nvPicPr>
        <p:blipFill rotWithShape="1">
          <a:blip r:embed="rId3">
            <a:alphaModFix/>
          </a:blip>
          <a:srcRect b="-3293" l="-52543" r="-52543" t="-3304"/>
          <a:stretch/>
        </p:blipFill>
        <p:spPr>
          <a:xfrm>
            <a:off x="5431175" y="1026938"/>
            <a:ext cx="3483900" cy="2273699"/>
          </a:xfrm>
          <a:prstGeom prst="rect">
            <a:avLst/>
          </a:prstGeom>
          <a:noFill/>
          <a:ln>
            <a:noFill/>
          </a:ln>
        </p:spPr>
      </p:pic>
      <p:sp>
        <p:nvSpPr>
          <p:cNvPr id="1510" name="Google Shape;1510;p211"/>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3000"/>
              <a:buNone/>
            </a:pPr>
            <a:r>
              <a:rPr lang="de" sz="2400"/>
              <a:t>High-performance calculation engine for real-time steady-state distribution power system analysis</a:t>
            </a:r>
            <a:endParaRPr sz="2400"/>
          </a:p>
        </p:txBody>
      </p:sp>
      <p:pic>
        <p:nvPicPr>
          <p:cNvPr id="1511" name="Google Shape;1511;p211"/>
          <p:cNvPicPr preferRelativeResize="0"/>
          <p:nvPr>
            <p:ph idx="2" type="pic"/>
          </p:nvPr>
        </p:nvPicPr>
        <p:blipFill rotWithShape="1">
          <a:blip r:embed="rId4">
            <a:alphaModFix/>
          </a:blip>
          <a:srcRect b="-62714" l="-2039" r="-2039" t="-62714"/>
          <a:stretch/>
        </p:blipFill>
        <p:spPr>
          <a:xfrm>
            <a:off x="-5" y="-37"/>
            <a:ext cx="2786401" cy="1025700"/>
          </a:xfrm>
          <a:prstGeom prst="rect">
            <a:avLst/>
          </a:prstGeom>
          <a:noFill/>
          <a:ln>
            <a:noFill/>
          </a:ln>
        </p:spPr>
      </p:pic>
      <p:pic>
        <p:nvPicPr>
          <p:cNvPr id="1512" name="Google Shape;1512;p211"/>
          <p:cNvPicPr preferRelativeResize="0"/>
          <p:nvPr/>
        </p:nvPicPr>
        <p:blipFill rotWithShape="1">
          <a:blip r:embed="rId5">
            <a:alphaModFix/>
          </a:blip>
          <a:srcRect b="27800" l="0" r="0" t="28086"/>
          <a:stretch/>
        </p:blipFill>
        <p:spPr>
          <a:xfrm>
            <a:off x="4998204" y="3437000"/>
            <a:ext cx="1036850" cy="463500"/>
          </a:xfrm>
          <a:prstGeom prst="rect">
            <a:avLst/>
          </a:prstGeom>
          <a:noFill/>
          <a:ln>
            <a:noFill/>
          </a:ln>
        </p:spPr>
      </p:pic>
      <p:sp>
        <p:nvSpPr>
          <p:cNvPr id="1513" name="Google Shape;1513;p211"/>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Power Grid Model is a high-performance calculation engine for distribution power system analysis. It provides a standards-based foundation for real-time analysis and simulations, helping Distribution System Operators (DSOs) with critical tasks like grid planning and congestion management.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system calculation functionalities: power flow, state estimation, short circuit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Linear methods available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Symmetric and asymmetric calculation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High-performance implementation in C++ with native parallelization</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API (Application Programming Interface) in Python and C</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Cross-platform</a:t>
            </a:r>
            <a:endParaRPr sz="1100">
              <a:solidFill>
                <a:schemeClr val="dk2"/>
              </a:solidFill>
              <a:latin typeface="Roboto Slab Light"/>
              <a:ea typeface="Roboto Slab Light"/>
              <a:cs typeface="Roboto Slab Light"/>
              <a:sym typeface="Roboto Slab Light"/>
            </a:endParaRPr>
          </a:p>
        </p:txBody>
      </p:sp>
      <p:pic>
        <p:nvPicPr>
          <p:cNvPr id="1514" name="Google Shape;1514;p211"/>
          <p:cNvPicPr preferRelativeResize="0"/>
          <p:nvPr/>
        </p:nvPicPr>
        <p:blipFill>
          <a:blip r:embed="rId6">
            <a:alphaModFix/>
          </a:blip>
          <a:stretch>
            <a:fillRect/>
          </a:stretch>
        </p:blipFill>
        <p:spPr>
          <a:xfrm>
            <a:off x="6086475" y="3437000"/>
            <a:ext cx="1223001" cy="407675"/>
          </a:xfrm>
          <a:prstGeom prst="rect">
            <a:avLst/>
          </a:prstGeom>
          <a:noFill/>
          <a:ln>
            <a:noFill/>
          </a:ln>
        </p:spPr>
      </p:pic>
      <p:pic>
        <p:nvPicPr>
          <p:cNvPr id="1515" name="Google Shape;1515;p211"/>
          <p:cNvPicPr preferRelativeResize="0"/>
          <p:nvPr/>
        </p:nvPicPr>
        <p:blipFill>
          <a:blip r:embed="rId7">
            <a:alphaModFix/>
          </a:blip>
          <a:stretch>
            <a:fillRect/>
          </a:stretch>
        </p:blipFill>
        <p:spPr>
          <a:xfrm>
            <a:off x="7436748" y="3409085"/>
            <a:ext cx="1551053" cy="463500"/>
          </a:xfrm>
          <a:prstGeom prst="rect">
            <a:avLst/>
          </a:prstGeom>
          <a:noFill/>
          <a:ln>
            <a:noFill/>
          </a:ln>
        </p:spPr>
      </p:pic>
      <p:pic>
        <p:nvPicPr>
          <p:cNvPr id="1516" name="Google Shape;1516;p211"/>
          <p:cNvPicPr preferRelativeResize="0"/>
          <p:nvPr/>
        </p:nvPicPr>
        <p:blipFill>
          <a:blip r:embed="rId8">
            <a:alphaModFix/>
          </a:blip>
          <a:stretch>
            <a:fillRect/>
          </a:stretch>
        </p:blipFill>
        <p:spPr>
          <a:xfrm>
            <a:off x="4957350" y="4054400"/>
            <a:ext cx="1118550" cy="516250"/>
          </a:xfrm>
          <a:prstGeom prst="rect">
            <a:avLst/>
          </a:prstGeom>
          <a:noFill/>
          <a:ln>
            <a:noFill/>
          </a:ln>
        </p:spPr>
      </p:pic>
      <p:pic>
        <p:nvPicPr>
          <p:cNvPr id="1517" name="Google Shape;1517;p211"/>
          <p:cNvPicPr preferRelativeResize="0"/>
          <p:nvPr/>
        </p:nvPicPr>
        <p:blipFill>
          <a:blip r:embed="rId9">
            <a:alphaModFix/>
          </a:blip>
          <a:stretch>
            <a:fillRect/>
          </a:stretch>
        </p:blipFill>
        <p:spPr>
          <a:xfrm>
            <a:off x="6178563" y="4061539"/>
            <a:ext cx="1551050" cy="465171"/>
          </a:xfrm>
          <a:prstGeom prst="rect">
            <a:avLst/>
          </a:prstGeom>
          <a:noFill/>
          <a:ln>
            <a:noFill/>
          </a:ln>
        </p:spPr>
      </p:pic>
      <p:pic>
        <p:nvPicPr>
          <p:cNvPr id="1518" name="Google Shape;1518;p211"/>
          <p:cNvPicPr preferRelativeResize="0"/>
          <p:nvPr/>
        </p:nvPicPr>
        <p:blipFill>
          <a:blip r:embed="rId10">
            <a:alphaModFix/>
          </a:blip>
          <a:stretch>
            <a:fillRect/>
          </a:stretch>
        </p:blipFill>
        <p:spPr>
          <a:xfrm>
            <a:off x="7729614" y="4062377"/>
            <a:ext cx="1324286" cy="463500"/>
          </a:xfrm>
          <a:prstGeom prst="rect">
            <a:avLst/>
          </a:prstGeom>
          <a:noFill/>
          <a:ln>
            <a:noFill/>
          </a:ln>
        </p:spPr>
      </p:pic>
      <p:pic>
        <p:nvPicPr>
          <p:cNvPr id="1519" name="Google Shape;1519;p211"/>
          <p:cNvPicPr preferRelativeResize="0"/>
          <p:nvPr/>
        </p:nvPicPr>
        <p:blipFill>
          <a:blip r:embed="rId11">
            <a:alphaModFix/>
          </a:blip>
          <a:stretch>
            <a:fillRect/>
          </a:stretch>
        </p:blipFill>
        <p:spPr>
          <a:xfrm>
            <a:off x="6543020" y="4570651"/>
            <a:ext cx="893727" cy="516249"/>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0" name="Shape 980"/>
        <p:cNvGrpSpPr/>
        <p:nvPr/>
      </p:nvGrpSpPr>
      <p:grpSpPr>
        <a:xfrm>
          <a:off x="0" y="0"/>
          <a:ext cx="0" cy="0"/>
          <a:chOff x="0" y="0"/>
          <a:chExt cx="0" cy="0"/>
        </a:xfrm>
      </p:grpSpPr>
      <p:sp>
        <p:nvSpPr>
          <p:cNvPr id="981" name="Google Shape;981;p158"/>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sz="3800"/>
              <a:t>Projects</a:t>
            </a:r>
            <a:endParaRPr sz="3800"/>
          </a:p>
        </p:txBody>
      </p:sp>
      <p:pic>
        <p:nvPicPr>
          <p:cNvPr id="982" name="Google Shape;982;p158" title="Screenshot 2026-02-04 at 11.50.16 AM.png"/>
          <p:cNvPicPr preferRelativeResize="0"/>
          <p:nvPr/>
        </p:nvPicPr>
        <p:blipFill>
          <a:blip r:embed="rId3">
            <a:alphaModFix/>
          </a:blip>
          <a:stretch>
            <a:fillRect/>
          </a:stretch>
        </p:blipFill>
        <p:spPr>
          <a:xfrm>
            <a:off x="3876396" y="0"/>
            <a:ext cx="5267604" cy="5143498"/>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24" name="Shape 1524"/>
        <p:cNvGrpSpPr/>
        <p:nvPr/>
      </p:nvGrpSpPr>
      <p:grpSpPr>
        <a:xfrm>
          <a:off x="0" y="0"/>
          <a:ext cx="0" cy="0"/>
          <a:chOff x="0" y="0"/>
          <a:chExt cx="0" cy="0"/>
        </a:xfrm>
      </p:grpSpPr>
      <p:pic>
        <p:nvPicPr>
          <p:cNvPr id="1525" name="Google Shape;1525;p212"/>
          <p:cNvPicPr preferRelativeResize="0"/>
          <p:nvPr>
            <p:ph idx="3" type="pic"/>
          </p:nvPr>
        </p:nvPicPr>
        <p:blipFill rotWithShape="1">
          <a:blip r:embed="rId3">
            <a:alphaModFix/>
          </a:blip>
          <a:srcRect b="30119" l="4930" r="8877" t="8436"/>
          <a:stretch/>
        </p:blipFill>
        <p:spPr>
          <a:xfrm>
            <a:off x="5465475" y="1098550"/>
            <a:ext cx="3483900" cy="1397000"/>
          </a:xfrm>
          <a:prstGeom prst="rect">
            <a:avLst/>
          </a:prstGeom>
          <a:noFill/>
          <a:ln>
            <a:noFill/>
          </a:ln>
        </p:spPr>
      </p:pic>
      <p:sp>
        <p:nvSpPr>
          <p:cNvPr id="1526" name="Google Shape;1526;p212"/>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300"/>
              <a:t>Open source, high performance power grid simulation for distribution grids and distributed energy resources</a:t>
            </a:r>
            <a:endParaRPr sz="1400"/>
          </a:p>
        </p:txBody>
      </p:sp>
      <p:pic>
        <p:nvPicPr>
          <p:cNvPr id="1527" name="Google Shape;1527;p212"/>
          <p:cNvPicPr preferRelativeResize="0"/>
          <p:nvPr>
            <p:ph idx="2" type="pic"/>
          </p:nvPr>
        </p:nvPicPr>
        <p:blipFill rotWithShape="1">
          <a:blip r:embed="rId4">
            <a:alphaModFix/>
          </a:blip>
          <a:srcRect b="-13467" l="-1620" r="-1610" t="-13467"/>
          <a:stretch/>
        </p:blipFill>
        <p:spPr>
          <a:xfrm>
            <a:off x="-5" y="-37"/>
            <a:ext cx="2786401" cy="1025701"/>
          </a:xfrm>
          <a:prstGeom prst="rect">
            <a:avLst/>
          </a:prstGeom>
          <a:noFill/>
          <a:ln>
            <a:noFill/>
          </a:ln>
        </p:spPr>
      </p:pic>
      <p:pic>
        <p:nvPicPr>
          <p:cNvPr id="1528" name="Google Shape;1528;p212"/>
          <p:cNvPicPr preferRelativeResize="0"/>
          <p:nvPr/>
        </p:nvPicPr>
        <p:blipFill>
          <a:blip r:embed="rId5">
            <a:alphaModFix/>
          </a:blip>
          <a:stretch>
            <a:fillRect/>
          </a:stretch>
        </p:blipFill>
        <p:spPr>
          <a:xfrm>
            <a:off x="8134825" y="3190550"/>
            <a:ext cx="762000" cy="762000"/>
          </a:xfrm>
          <a:prstGeom prst="rect">
            <a:avLst/>
          </a:prstGeom>
          <a:noFill/>
          <a:ln>
            <a:noFill/>
          </a:ln>
        </p:spPr>
      </p:pic>
      <p:pic>
        <p:nvPicPr>
          <p:cNvPr id="1529" name="Google Shape;1529;p212"/>
          <p:cNvPicPr preferRelativeResize="0"/>
          <p:nvPr/>
        </p:nvPicPr>
        <p:blipFill rotWithShape="1">
          <a:blip r:embed="rId6">
            <a:alphaModFix/>
          </a:blip>
          <a:srcRect b="35932" l="0" r="0" t="36973"/>
          <a:stretch/>
        </p:blipFill>
        <p:spPr>
          <a:xfrm>
            <a:off x="5640975" y="3268945"/>
            <a:ext cx="1958526" cy="442225"/>
          </a:xfrm>
          <a:prstGeom prst="rect">
            <a:avLst/>
          </a:prstGeom>
          <a:noFill/>
          <a:ln>
            <a:noFill/>
          </a:ln>
        </p:spPr>
      </p:pic>
      <p:pic>
        <p:nvPicPr>
          <p:cNvPr id="1530" name="Google Shape;1530;p212"/>
          <p:cNvPicPr preferRelativeResize="0"/>
          <p:nvPr/>
        </p:nvPicPr>
        <p:blipFill>
          <a:blip r:embed="rId7">
            <a:alphaModFix/>
          </a:blip>
          <a:stretch>
            <a:fillRect/>
          </a:stretch>
        </p:blipFill>
        <p:spPr>
          <a:xfrm>
            <a:off x="5724574" y="3750391"/>
            <a:ext cx="1206567" cy="517100"/>
          </a:xfrm>
          <a:prstGeom prst="rect">
            <a:avLst/>
          </a:prstGeom>
          <a:noFill/>
          <a:ln>
            <a:noFill/>
          </a:ln>
        </p:spPr>
      </p:pic>
      <p:pic>
        <p:nvPicPr>
          <p:cNvPr id="1531" name="Google Shape;1531;p212"/>
          <p:cNvPicPr preferRelativeResize="0"/>
          <p:nvPr/>
        </p:nvPicPr>
        <p:blipFill rotWithShape="1">
          <a:blip r:embed="rId8">
            <a:alphaModFix/>
          </a:blip>
          <a:srcRect b="28798" l="0" r="0" t="32757"/>
          <a:stretch/>
        </p:blipFill>
        <p:spPr>
          <a:xfrm>
            <a:off x="7456600" y="4362793"/>
            <a:ext cx="1611499" cy="348500"/>
          </a:xfrm>
          <a:prstGeom prst="rect">
            <a:avLst/>
          </a:prstGeom>
          <a:noFill/>
          <a:ln>
            <a:noFill/>
          </a:ln>
        </p:spPr>
      </p:pic>
      <p:pic>
        <p:nvPicPr>
          <p:cNvPr id="1532" name="Google Shape;1532;p212"/>
          <p:cNvPicPr preferRelativeResize="0"/>
          <p:nvPr/>
        </p:nvPicPr>
        <p:blipFill>
          <a:blip r:embed="rId9">
            <a:alphaModFix/>
          </a:blip>
          <a:stretch>
            <a:fillRect/>
          </a:stretch>
        </p:blipFill>
        <p:spPr>
          <a:xfrm>
            <a:off x="6103763" y="4413017"/>
            <a:ext cx="1122812" cy="442225"/>
          </a:xfrm>
          <a:prstGeom prst="rect">
            <a:avLst/>
          </a:prstGeom>
          <a:noFill/>
          <a:ln>
            <a:noFill/>
          </a:ln>
        </p:spPr>
      </p:pic>
      <p:sp>
        <p:nvSpPr>
          <p:cNvPr id="1533" name="Google Shape;1533;p212"/>
          <p:cNvSpPr txBox="1"/>
          <p:nvPr>
            <p:ph idx="4" type="subTitle"/>
          </p:nvPr>
        </p:nvSpPr>
        <p:spPr>
          <a:xfrm>
            <a:off x="5173350" y="2891575"/>
            <a:ext cx="4083600" cy="371100"/>
          </a:xfrm>
          <a:prstGeom prst="rect">
            <a:avLst/>
          </a:prstGeom>
          <a:noFill/>
          <a:ln>
            <a:noFill/>
          </a:ln>
        </p:spPr>
        <p:txBody>
          <a:bodyPr anchorCtr="0" anchor="ctr" bIns="91525" lIns="91525" spcFirstLastPara="1" rIns="91525" wrap="square" tIns="91525">
            <a:noAutofit/>
          </a:bodyPr>
          <a:lstStyle/>
          <a:p>
            <a:pPr indent="0" lvl="0" marL="0" rtl="0" algn="ctr">
              <a:lnSpc>
                <a:spcPct val="150000"/>
              </a:lnSpc>
              <a:spcBef>
                <a:spcPts val="0"/>
              </a:spcBef>
              <a:spcAft>
                <a:spcPts val="0"/>
              </a:spcAft>
              <a:buSzPts val="1100"/>
              <a:buNone/>
            </a:pPr>
            <a:r>
              <a:rPr b="1" lang="de">
                <a:latin typeface="Roboto Slab"/>
                <a:ea typeface="Roboto Slab"/>
                <a:cs typeface="Roboto Slab"/>
                <a:sym typeface="Roboto Slab"/>
              </a:rPr>
              <a:t>Contributions by</a:t>
            </a:r>
            <a:endParaRPr b="1">
              <a:latin typeface="Roboto Slab"/>
              <a:ea typeface="Roboto Slab"/>
              <a:cs typeface="Roboto Slab"/>
              <a:sym typeface="Roboto Slab"/>
            </a:endParaRPr>
          </a:p>
        </p:txBody>
      </p:sp>
      <p:sp>
        <p:nvSpPr>
          <p:cNvPr id="1534" name="Google Shape;1534;p212"/>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Arras is a high-performance simulation platform for future electricity distribution power systems. It provides a powerful engine for large-scale simulations, helping utilities and researchers analyze complex scenarios involving smart grid technologies and distributed energy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High-Performance Simulation:</a:t>
            </a:r>
            <a:r>
              <a:rPr lang="de" sz="1100">
                <a:solidFill>
                  <a:schemeClr val="dk2"/>
                </a:solidFill>
                <a:latin typeface="Roboto Slab Light"/>
                <a:ea typeface="Roboto Slab Light"/>
                <a:cs typeface="Roboto Slab Light"/>
                <a:sym typeface="Roboto Slab Light"/>
              </a:rPr>
              <a:t> Performs very large-scale simulations of distribution systems.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Distributed Energy Resources:</a:t>
            </a:r>
            <a:r>
              <a:rPr lang="de" sz="1100">
                <a:solidFill>
                  <a:schemeClr val="dk2"/>
                </a:solidFill>
                <a:latin typeface="Roboto Slab Light"/>
                <a:ea typeface="Roboto Slab Light"/>
                <a:cs typeface="Roboto Slab Light"/>
                <a:sym typeface="Roboto Slab Light"/>
              </a:rPr>
              <a:t> Models the integration of renewables and other distributed resources.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Advanced Use Cases:</a:t>
            </a:r>
            <a:r>
              <a:rPr lang="de" sz="1100">
                <a:solidFill>
                  <a:schemeClr val="dk2"/>
                </a:solidFill>
                <a:latin typeface="Roboto Slab Light"/>
                <a:ea typeface="Roboto Slab Light"/>
                <a:cs typeface="Roboto Slab Light"/>
                <a:sym typeface="Roboto Slab Light"/>
              </a:rPr>
              <a:t> Supports analysis for hosting capacity, tariff design, and grid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Developer-Friendly:</a:t>
            </a:r>
            <a:r>
              <a:rPr lang="de" sz="1100">
                <a:solidFill>
                  <a:schemeClr val="dk2"/>
                </a:solidFill>
                <a:latin typeface="Roboto Slab Light"/>
                <a:ea typeface="Roboto Slab Light"/>
                <a:cs typeface="Roboto Slab Light"/>
                <a:sym typeface="Roboto Slab Light"/>
              </a:rPr>
              <a:t> Provides an extensible framework with APIs and cloud support.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Industry Integration:</a:t>
            </a:r>
            <a:r>
              <a:rPr lang="de" sz="1100">
                <a:solidFill>
                  <a:schemeClr val="dk2"/>
                </a:solidFill>
                <a:latin typeface="Roboto Slab Light"/>
                <a:ea typeface="Roboto Slab Light"/>
                <a:cs typeface="Roboto Slab Light"/>
                <a:sym typeface="Roboto Slab Light"/>
              </a:rPr>
              <a:t> Integrates with industry tools and data sources like AMI and SCADA.</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39" name="Shape 1539"/>
        <p:cNvGrpSpPr/>
        <p:nvPr/>
      </p:nvGrpSpPr>
      <p:grpSpPr>
        <a:xfrm>
          <a:off x="0" y="0"/>
          <a:ext cx="0" cy="0"/>
          <a:chOff x="0" y="0"/>
          <a:chExt cx="0" cy="0"/>
        </a:xfrm>
      </p:grpSpPr>
      <p:sp>
        <p:nvSpPr>
          <p:cNvPr id="1540" name="Google Shape;1540;p213"/>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300"/>
              <a:t>Predict, prepare for, and recover from the impacts of extreme weather events</a:t>
            </a:r>
            <a:endParaRPr sz="1400"/>
          </a:p>
        </p:txBody>
      </p:sp>
      <p:pic>
        <p:nvPicPr>
          <p:cNvPr id="1541" name="Google Shape;1541;p213"/>
          <p:cNvPicPr preferRelativeResize="0"/>
          <p:nvPr/>
        </p:nvPicPr>
        <p:blipFill>
          <a:blip r:embed="rId3">
            <a:alphaModFix/>
          </a:blip>
          <a:stretch>
            <a:fillRect/>
          </a:stretch>
        </p:blipFill>
        <p:spPr>
          <a:xfrm>
            <a:off x="5381925" y="1168803"/>
            <a:ext cx="3149824" cy="2362376"/>
          </a:xfrm>
          <a:prstGeom prst="rect">
            <a:avLst/>
          </a:prstGeom>
          <a:noFill/>
          <a:ln>
            <a:noFill/>
          </a:ln>
        </p:spPr>
      </p:pic>
      <p:pic>
        <p:nvPicPr>
          <p:cNvPr id="1542" name="Google Shape;1542;p213"/>
          <p:cNvPicPr preferRelativeResize="0"/>
          <p:nvPr/>
        </p:nvPicPr>
        <p:blipFill>
          <a:blip r:embed="rId4">
            <a:alphaModFix/>
          </a:blip>
          <a:stretch>
            <a:fillRect/>
          </a:stretch>
        </p:blipFill>
        <p:spPr>
          <a:xfrm>
            <a:off x="7810175" y="3773463"/>
            <a:ext cx="762000" cy="762000"/>
          </a:xfrm>
          <a:prstGeom prst="rect">
            <a:avLst/>
          </a:prstGeom>
          <a:noFill/>
          <a:ln>
            <a:noFill/>
          </a:ln>
        </p:spPr>
      </p:pic>
      <p:pic>
        <p:nvPicPr>
          <p:cNvPr id="1543" name="Google Shape;1543;p213"/>
          <p:cNvPicPr preferRelativeResize="0"/>
          <p:nvPr/>
        </p:nvPicPr>
        <p:blipFill rotWithShape="1">
          <a:blip r:embed="rId5">
            <a:alphaModFix/>
          </a:blip>
          <a:srcRect b="35932" l="0" r="0" t="36973"/>
          <a:stretch/>
        </p:blipFill>
        <p:spPr>
          <a:xfrm>
            <a:off x="5681863" y="3933345"/>
            <a:ext cx="1958526" cy="442225"/>
          </a:xfrm>
          <a:prstGeom prst="rect">
            <a:avLst/>
          </a:prstGeom>
          <a:noFill/>
          <a:ln>
            <a:noFill/>
          </a:ln>
        </p:spPr>
      </p:pic>
      <p:pic>
        <p:nvPicPr>
          <p:cNvPr id="1544" name="Google Shape;1544;p213" title="GridVantage-horizontal-white.png"/>
          <p:cNvPicPr preferRelativeResize="0"/>
          <p:nvPr/>
        </p:nvPicPr>
        <p:blipFill>
          <a:blip r:embed="rId6">
            <a:alphaModFix/>
          </a:blip>
          <a:stretch>
            <a:fillRect/>
          </a:stretch>
        </p:blipFill>
        <p:spPr>
          <a:xfrm>
            <a:off x="0" y="110600"/>
            <a:ext cx="2975892" cy="807900"/>
          </a:xfrm>
          <a:prstGeom prst="rect">
            <a:avLst/>
          </a:prstGeom>
          <a:noFill/>
          <a:ln>
            <a:noFill/>
          </a:ln>
        </p:spPr>
      </p:pic>
      <p:sp>
        <p:nvSpPr>
          <p:cNvPr id="1545" name="Google Shape;1545;p213"/>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GridVantage is a software platform that helps grid operators anticipate, mitigate, and recover from extreme weather events. It uses advanced modeling and resilience metrics to provide actionable insights and enhance the overall resilience of the electrical grid.</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Weather Mitigation:</a:t>
            </a:r>
            <a:r>
              <a:rPr lang="de" sz="1100">
                <a:solidFill>
                  <a:schemeClr val="dk2"/>
                </a:solidFill>
                <a:latin typeface="Roboto Slab Light"/>
                <a:ea typeface="Roboto Slab Light"/>
                <a:cs typeface="Roboto Slab Light"/>
                <a:sym typeface="Roboto Slab Light"/>
              </a:rPr>
              <a:t> Helps operators respond to and recover from extreme weather.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Agent-Based Modeling:</a:t>
            </a:r>
            <a:r>
              <a:rPr lang="de" sz="1100">
                <a:solidFill>
                  <a:schemeClr val="dk2"/>
                </a:solidFill>
                <a:latin typeface="Roboto Slab Light"/>
                <a:ea typeface="Roboto Slab Light"/>
                <a:cs typeface="Roboto Slab Light"/>
                <a:sym typeface="Roboto Slab Light"/>
              </a:rPr>
              <a:t> Uses advanced modeling to simulate grid behavior.</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Resilience Metrics:</a:t>
            </a:r>
            <a:r>
              <a:rPr lang="de" sz="1100">
                <a:solidFill>
                  <a:schemeClr val="dk2"/>
                </a:solidFill>
                <a:latin typeface="Roboto Slab Light"/>
                <a:ea typeface="Roboto Slab Light"/>
                <a:cs typeface="Roboto Slab Light"/>
                <a:sym typeface="Roboto Slab Light"/>
              </a:rPr>
              <a:t> Quantifies grid asset health to measure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Actionable Insights:</a:t>
            </a:r>
            <a:r>
              <a:rPr lang="de" sz="1100">
                <a:solidFill>
                  <a:schemeClr val="dk2"/>
                </a:solidFill>
                <a:latin typeface="Roboto Slab Light"/>
                <a:ea typeface="Roboto Slab Light"/>
                <a:cs typeface="Roboto Slab Light"/>
                <a:sym typeface="Roboto Slab Light"/>
              </a:rPr>
              <a:t> Provides recommendations for proactive measures and crew deployment.</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Cost Optimization:</a:t>
            </a:r>
            <a:r>
              <a:rPr lang="de" sz="1100">
                <a:solidFill>
                  <a:schemeClr val="dk2"/>
                </a:solidFill>
                <a:latin typeface="Roboto Slab Light"/>
                <a:ea typeface="Roboto Slab Light"/>
                <a:cs typeface="Roboto Slab Light"/>
                <a:sym typeface="Roboto Slab Light"/>
              </a:rPr>
              <a:t> Reduces costs by optimizing grid hardening investments.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0" name="Shape 1550"/>
        <p:cNvGrpSpPr/>
        <p:nvPr/>
      </p:nvGrpSpPr>
      <p:grpSpPr>
        <a:xfrm>
          <a:off x="0" y="0"/>
          <a:ext cx="0" cy="0"/>
          <a:chOff x="0" y="0"/>
          <a:chExt cx="0" cy="0"/>
        </a:xfrm>
      </p:grpSpPr>
      <p:sp>
        <p:nvSpPr>
          <p:cNvPr id="1551" name="Google Shape;1551;p214"/>
          <p:cNvSpPr txBox="1"/>
          <p:nvPr>
            <p:ph type="title"/>
          </p:nvPr>
        </p:nvSpPr>
        <p:spPr>
          <a:xfrm>
            <a:off x="3065625" y="110588"/>
            <a:ext cx="6078300" cy="807900"/>
          </a:xfrm>
          <a:prstGeom prst="rect">
            <a:avLst/>
          </a:prstGeom>
          <a:noFill/>
          <a:ln>
            <a:noFill/>
          </a:ln>
        </p:spPr>
        <p:txBody>
          <a:bodyPr anchorCtr="0" anchor="ctr" bIns="0" lIns="0" spcFirstLastPara="1" rIns="0" wrap="square" tIns="0">
            <a:noAutofit/>
          </a:bodyPr>
          <a:lstStyle/>
          <a:p>
            <a:pPr indent="0" lvl="0" marL="0" rtl="0" algn="l">
              <a:lnSpc>
                <a:spcPct val="90000"/>
              </a:lnSpc>
              <a:spcBef>
                <a:spcPts val="0"/>
              </a:spcBef>
              <a:spcAft>
                <a:spcPts val="0"/>
              </a:spcAft>
              <a:buSzPts val="700"/>
              <a:buNone/>
            </a:pPr>
            <a:r>
              <a:rPr lang="de" sz="2500"/>
              <a:t>Model and software for hazard risk analysis of extreme events</a:t>
            </a:r>
            <a:endParaRPr sz="2500"/>
          </a:p>
        </p:txBody>
      </p:sp>
      <p:pic>
        <p:nvPicPr>
          <p:cNvPr id="1552" name="Google Shape;1552;p214"/>
          <p:cNvPicPr preferRelativeResize="0"/>
          <p:nvPr/>
        </p:nvPicPr>
        <p:blipFill>
          <a:blip r:embed="rId3">
            <a:alphaModFix/>
          </a:blip>
          <a:stretch>
            <a:fillRect/>
          </a:stretch>
        </p:blipFill>
        <p:spPr>
          <a:xfrm>
            <a:off x="0" y="218503"/>
            <a:ext cx="2794624" cy="592100"/>
          </a:xfrm>
          <a:prstGeom prst="rect">
            <a:avLst/>
          </a:prstGeom>
          <a:noFill/>
          <a:ln>
            <a:noFill/>
          </a:ln>
        </p:spPr>
      </p:pic>
      <p:pic>
        <p:nvPicPr>
          <p:cNvPr id="1553" name="Google Shape;1553;p214"/>
          <p:cNvPicPr preferRelativeResize="0"/>
          <p:nvPr/>
        </p:nvPicPr>
        <p:blipFill>
          <a:blip r:embed="rId4">
            <a:alphaModFix/>
          </a:blip>
          <a:stretch>
            <a:fillRect/>
          </a:stretch>
        </p:blipFill>
        <p:spPr>
          <a:xfrm>
            <a:off x="6252381" y="3377581"/>
            <a:ext cx="1519125" cy="1415325"/>
          </a:xfrm>
          <a:prstGeom prst="rect">
            <a:avLst/>
          </a:prstGeom>
          <a:noFill/>
          <a:ln>
            <a:noFill/>
          </a:ln>
        </p:spPr>
      </p:pic>
      <p:sp>
        <p:nvSpPr>
          <p:cNvPr id="1554" name="Google Shape;1554;p214"/>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covXtreme is a statistical model and software for hazard risk analysis of extreme events. It performs non-stationary, multivariate extreme value analysis to understand the characteristics and quantify the risks of exceptional events, making its methods applicable to assessing the impact of natural phenomena on grid infrastructure.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Extreme Value Analysis: </a:t>
            </a:r>
            <a:r>
              <a:rPr lang="de" sz="1100">
                <a:solidFill>
                  <a:schemeClr val="dk2"/>
                </a:solidFill>
                <a:latin typeface="Roboto Slab Light"/>
                <a:ea typeface="Roboto Slab Light"/>
                <a:cs typeface="Roboto Slab Light"/>
                <a:sym typeface="Roboto Slab Light"/>
              </a:rPr>
              <a:t>Analyzes extreme events using statistical models.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Covariate-Dependent Models:</a:t>
            </a:r>
            <a:r>
              <a:rPr lang="de" sz="1100">
                <a:solidFill>
                  <a:schemeClr val="dk2"/>
                </a:solidFill>
                <a:latin typeface="Roboto Slab Light"/>
                <a:ea typeface="Roboto Slab Light"/>
                <a:cs typeface="Roboto Slab Light"/>
                <a:sym typeface="Roboto Slab Light"/>
              </a:rPr>
              <a:t> Incorporates factors like weather and season to model extreme events.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Multivariate Analysis: </a:t>
            </a:r>
            <a:r>
              <a:rPr lang="de" sz="1100">
                <a:solidFill>
                  <a:schemeClr val="dk2"/>
                </a:solidFill>
                <a:latin typeface="Roboto Slab Light"/>
                <a:ea typeface="Roboto Slab Light"/>
                <a:cs typeface="Roboto Slab Light"/>
                <a:sym typeface="Roboto Slab Light"/>
              </a:rPr>
              <a:t>Quantifies extremes across multiple variables simultaneously.</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Risk Quantification: </a:t>
            </a:r>
            <a:r>
              <a:rPr lang="de" sz="1100">
                <a:solidFill>
                  <a:schemeClr val="dk2"/>
                </a:solidFill>
                <a:latin typeface="Roboto Slab Light"/>
                <a:ea typeface="Roboto Slab Light"/>
                <a:cs typeface="Roboto Slab Light"/>
                <a:sym typeface="Roboto Slab Light"/>
              </a:rPr>
              <a:t>Performs quantitative risk analysis for resilience planning.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Uncertainty Modeling: </a:t>
            </a:r>
            <a:r>
              <a:rPr lang="de" sz="1100">
                <a:solidFill>
                  <a:schemeClr val="dk2"/>
                </a:solidFill>
                <a:latin typeface="Roboto Slab Light"/>
                <a:ea typeface="Roboto Slab Light"/>
                <a:cs typeface="Roboto Slab Light"/>
                <a:sym typeface="Roboto Slab Light"/>
              </a:rPr>
              <a:t>Quantifies the uncertainty in its predictions.</a:t>
            </a:r>
            <a:endParaRPr sz="1100">
              <a:solidFill>
                <a:schemeClr val="dk2"/>
              </a:solidFill>
              <a:latin typeface="Roboto Slab Light"/>
              <a:ea typeface="Roboto Slab Light"/>
              <a:cs typeface="Roboto Slab Light"/>
              <a:sym typeface="Roboto Slab Light"/>
            </a:endParaRPr>
          </a:p>
        </p:txBody>
      </p:sp>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59" name="Shape 1559"/>
        <p:cNvGrpSpPr/>
        <p:nvPr/>
      </p:nvGrpSpPr>
      <p:grpSpPr>
        <a:xfrm>
          <a:off x="0" y="0"/>
          <a:ext cx="0" cy="0"/>
          <a:chOff x="0" y="0"/>
          <a:chExt cx="0" cy="0"/>
        </a:xfrm>
      </p:grpSpPr>
      <p:sp>
        <p:nvSpPr>
          <p:cNvPr id="1560" name="Google Shape;1560;p21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fontScale="90000"/>
          </a:bodyPr>
          <a:lstStyle/>
          <a:p>
            <a:pPr indent="0" lvl="0" marL="0" rtl="0" algn="l">
              <a:lnSpc>
                <a:spcPct val="90000"/>
              </a:lnSpc>
              <a:spcBef>
                <a:spcPts val="0"/>
              </a:spcBef>
              <a:spcAft>
                <a:spcPts val="0"/>
              </a:spcAft>
              <a:buSzPct val="28000"/>
              <a:buNone/>
            </a:pPr>
            <a:r>
              <a:rPr lang="de" sz="2500"/>
              <a:t>Framework, to be able to develop, train or evaluate performances of agents that acts on a power grid</a:t>
            </a:r>
            <a:endParaRPr sz="2500"/>
          </a:p>
        </p:txBody>
      </p:sp>
      <p:sp>
        <p:nvSpPr>
          <p:cNvPr id="1561" name="Google Shape;1561;p215"/>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Grid2Op is a platform for research into power grid control using AI and reinforcement learning. It provides a realistic simulation environment for training AI agents to operate a grid by reacting to events and optimizing for efficiency and resilience.</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AI-driven Control:</a:t>
            </a:r>
            <a:r>
              <a:rPr lang="de" sz="1100">
                <a:solidFill>
                  <a:schemeClr val="dk2"/>
                </a:solidFill>
                <a:latin typeface="Roboto Slab Light"/>
                <a:ea typeface="Roboto Slab Light"/>
                <a:cs typeface="Roboto Slab Light"/>
                <a:sym typeface="Roboto Slab Light"/>
              </a:rPr>
              <a:t> Develops and evaluates intelligent AI agents for grid control.</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Realistic Simulation:</a:t>
            </a:r>
            <a:r>
              <a:rPr lang="de" sz="1100">
                <a:solidFill>
                  <a:schemeClr val="dk2"/>
                </a:solidFill>
                <a:latin typeface="Roboto Slab Light"/>
                <a:ea typeface="Roboto Slab Light"/>
                <a:cs typeface="Roboto Slab Light"/>
                <a:sym typeface="Roboto Slab Light"/>
              </a:rPr>
              <a:t> Simulates real-world grid conditions and operational scenarios.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Reinforcement Learning:</a:t>
            </a:r>
            <a:r>
              <a:rPr lang="de" sz="1100">
                <a:solidFill>
                  <a:schemeClr val="dk2"/>
                </a:solidFill>
                <a:latin typeface="Roboto Slab Light"/>
                <a:ea typeface="Roboto Slab Light"/>
                <a:cs typeface="Roboto Slab Light"/>
                <a:sym typeface="Roboto Slab Light"/>
              </a:rPr>
              <a:t> Supports training autonomous agents using reinforcement learning.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Research &amp; Benchmarking:</a:t>
            </a:r>
            <a:r>
              <a:rPr lang="de" sz="1100">
                <a:solidFill>
                  <a:schemeClr val="dk2"/>
                </a:solidFill>
                <a:latin typeface="Roboto Slab Light"/>
                <a:ea typeface="Roboto Slab Light"/>
                <a:cs typeface="Roboto Slab Light"/>
                <a:sym typeface="Roboto Slab Light"/>
              </a:rPr>
              <a:t> A powerful tool for testing and comparing control algorithms.</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b="1" lang="de" sz="1100">
                <a:solidFill>
                  <a:schemeClr val="dk2"/>
                </a:solidFill>
                <a:latin typeface="Roboto Slab"/>
                <a:ea typeface="Roboto Slab"/>
                <a:cs typeface="Roboto Slab"/>
                <a:sym typeface="Roboto Slab"/>
              </a:rPr>
              <a:t>Grid Resilience:</a:t>
            </a:r>
            <a:r>
              <a:rPr lang="de" sz="1100">
                <a:solidFill>
                  <a:schemeClr val="dk2"/>
                </a:solidFill>
                <a:latin typeface="Roboto Slab Light"/>
                <a:ea typeface="Roboto Slab Light"/>
                <a:cs typeface="Roboto Slab Light"/>
                <a:sym typeface="Roboto Slab Light"/>
              </a:rPr>
              <a:t> Helps improve the grid's ability to handle disruptions.</a:t>
            </a:r>
            <a:endParaRPr sz="1100">
              <a:solidFill>
                <a:schemeClr val="dk2"/>
              </a:solidFill>
              <a:latin typeface="Roboto Slab Light"/>
              <a:ea typeface="Roboto Slab Light"/>
              <a:cs typeface="Roboto Slab Light"/>
              <a:sym typeface="Roboto Slab Light"/>
            </a:endParaRPr>
          </a:p>
        </p:txBody>
      </p:sp>
      <p:pic>
        <p:nvPicPr>
          <p:cNvPr id="1562" name="Google Shape;1562;p215" title="grid2op-horizontal-white.png"/>
          <p:cNvPicPr preferRelativeResize="0"/>
          <p:nvPr/>
        </p:nvPicPr>
        <p:blipFill>
          <a:blip r:embed="rId3">
            <a:alphaModFix/>
          </a:blip>
          <a:stretch>
            <a:fillRect/>
          </a:stretch>
        </p:blipFill>
        <p:spPr>
          <a:xfrm>
            <a:off x="0" y="51800"/>
            <a:ext cx="2866075" cy="925500"/>
          </a:xfrm>
          <a:prstGeom prst="rect">
            <a:avLst/>
          </a:prstGeom>
          <a:noFill/>
          <a:ln>
            <a:noFill/>
          </a:ln>
        </p:spPr>
      </p:pic>
      <p:pic>
        <p:nvPicPr>
          <p:cNvPr id="1563" name="Google Shape;1563;p215" title="Screenshot 2025-06-13 at 16.27.14.png"/>
          <p:cNvPicPr preferRelativeResize="0"/>
          <p:nvPr/>
        </p:nvPicPr>
        <p:blipFill>
          <a:blip r:embed="rId4">
            <a:alphaModFix/>
          </a:blip>
          <a:stretch>
            <a:fillRect/>
          </a:stretch>
        </p:blipFill>
        <p:spPr>
          <a:xfrm>
            <a:off x="4856936" y="1069575"/>
            <a:ext cx="4310001" cy="2424799"/>
          </a:xfrm>
          <a:prstGeom prst="rect">
            <a:avLst/>
          </a:prstGeom>
          <a:noFill/>
          <a:ln>
            <a:noFill/>
          </a:ln>
        </p:spPr>
      </p:pic>
      <p:pic>
        <p:nvPicPr>
          <p:cNvPr id="1564" name="Google Shape;1564;p215"/>
          <p:cNvPicPr preferRelativeResize="0"/>
          <p:nvPr/>
        </p:nvPicPr>
        <p:blipFill>
          <a:blip r:embed="rId5">
            <a:alphaModFix/>
          </a:blip>
          <a:stretch>
            <a:fillRect/>
          </a:stretch>
        </p:blipFill>
        <p:spPr>
          <a:xfrm>
            <a:off x="6708016" y="4009275"/>
            <a:ext cx="607800" cy="60780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69" name="Shape 1569"/>
        <p:cNvGrpSpPr/>
        <p:nvPr/>
      </p:nvGrpSpPr>
      <p:grpSpPr>
        <a:xfrm>
          <a:off x="0" y="0"/>
          <a:ext cx="0" cy="0"/>
          <a:chOff x="0" y="0"/>
          <a:chExt cx="0" cy="0"/>
        </a:xfrm>
      </p:grpSpPr>
      <p:sp>
        <p:nvSpPr>
          <p:cNvPr id="1570" name="Google Shape;1570;p216"/>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p>
            <a:pPr indent="0" lvl="0" marL="0" rtl="0" algn="l">
              <a:lnSpc>
                <a:spcPct val="90000"/>
              </a:lnSpc>
              <a:spcBef>
                <a:spcPts val="0"/>
              </a:spcBef>
              <a:spcAft>
                <a:spcPts val="0"/>
              </a:spcAft>
              <a:buSzPts val="700"/>
              <a:buNone/>
            </a:pPr>
            <a:r>
              <a:rPr lang="de" sz="2500"/>
              <a:t>AI Foundation Models for Power Grids</a:t>
            </a:r>
            <a:endParaRPr sz="2500"/>
          </a:p>
        </p:txBody>
      </p:sp>
      <p:sp>
        <p:nvSpPr>
          <p:cNvPr id="1571" name="Google Shape;1571;p216"/>
          <p:cNvSpPr txBox="1"/>
          <p:nvPr/>
        </p:nvSpPr>
        <p:spPr>
          <a:xfrm>
            <a:off x="0" y="1025650"/>
            <a:ext cx="4572000" cy="3646500"/>
          </a:xfrm>
          <a:prstGeom prst="rect">
            <a:avLst/>
          </a:prstGeom>
          <a:noFill/>
          <a:ln>
            <a:noFill/>
          </a:ln>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de" sz="1100">
                <a:solidFill>
                  <a:schemeClr val="dk2"/>
                </a:solidFill>
                <a:latin typeface="Roboto Slab Light"/>
                <a:ea typeface="Roboto Slab Light"/>
                <a:cs typeface="Roboto Slab Light"/>
                <a:sym typeface="Roboto Slab Light"/>
              </a:rPr>
              <a:t>GridFM is a framework that enables the development of large AI foundation models for power grids. These models are pre-trained on extensive grid datasets to capture the complex dependencies within the power system. GridFM aims to address the challenges of grid transformation by providing a powerful AI representation that can be fine-tuned for a broad set of applications, from load forecasting to system security, with a significant speed-up in computation.</a:t>
            </a:r>
            <a:endParaRPr sz="1100">
              <a:solidFill>
                <a:schemeClr val="dk2"/>
              </a:solidFill>
              <a:latin typeface="Roboto Slab Light"/>
              <a:ea typeface="Roboto Slab Light"/>
              <a:cs typeface="Roboto Slab Light"/>
              <a:sym typeface="Roboto Slab Light"/>
            </a:endParaRPr>
          </a:p>
          <a:p>
            <a:pPr indent="0" lvl="0" marL="0" rtl="0" algn="l">
              <a:lnSpc>
                <a:spcPct val="115000"/>
              </a:lnSpc>
              <a:spcBef>
                <a:spcPts val="0"/>
              </a:spcBef>
              <a:spcAft>
                <a:spcPts val="0"/>
              </a:spcAft>
              <a:buNone/>
            </a:pPr>
            <a:r>
              <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pre-training</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Data zoo</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Power flow</a:t>
            </a:r>
            <a:endParaRPr sz="1100">
              <a:solidFill>
                <a:schemeClr val="dk2"/>
              </a:solidFill>
              <a:latin typeface="Roboto Slab Light"/>
              <a:ea typeface="Roboto Slab Light"/>
              <a:cs typeface="Roboto Slab Light"/>
              <a:sym typeface="Roboto Slab Light"/>
            </a:endParaRPr>
          </a:p>
          <a:p>
            <a:pPr indent="-298450" lvl="0" marL="457200" rtl="0" algn="l">
              <a:lnSpc>
                <a:spcPct val="115000"/>
              </a:lnSpc>
              <a:spcBef>
                <a:spcPts val="0"/>
              </a:spcBef>
              <a:spcAft>
                <a:spcPts val="0"/>
              </a:spcAft>
              <a:buClr>
                <a:schemeClr val="dk2"/>
              </a:buClr>
              <a:buSzPts val="1100"/>
              <a:buFont typeface="Roboto Slab Light"/>
              <a:buChar char="●"/>
            </a:pPr>
            <a:r>
              <a:rPr lang="de" sz="1100">
                <a:solidFill>
                  <a:schemeClr val="dk2"/>
                </a:solidFill>
                <a:latin typeface="Roboto Slab Light"/>
                <a:ea typeface="Roboto Slab Light"/>
                <a:cs typeface="Roboto Slab Light"/>
                <a:sym typeface="Roboto Slab Light"/>
              </a:rPr>
              <a:t>Model validation and benchmarking</a:t>
            </a:r>
            <a:endParaRPr sz="1100">
              <a:solidFill>
                <a:schemeClr val="dk2"/>
              </a:solidFill>
              <a:latin typeface="Roboto Slab Light"/>
              <a:ea typeface="Roboto Slab Light"/>
              <a:cs typeface="Roboto Slab Light"/>
              <a:sym typeface="Roboto Slab Light"/>
            </a:endParaRPr>
          </a:p>
        </p:txBody>
      </p:sp>
      <p:pic>
        <p:nvPicPr>
          <p:cNvPr id="1572" name="Google Shape;1572;p216" title="gridfm-horizontal-white.png"/>
          <p:cNvPicPr preferRelativeResize="0"/>
          <p:nvPr/>
        </p:nvPicPr>
        <p:blipFill>
          <a:blip r:embed="rId3">
            <a:alphaModFix/>
          </a:blip>
          <a:stretch>
            <a:fillRect/>
          </a:stretch>
        </p:blipFill>
        <p:spPr>
          <a:xfrm>
            <a:off x="0" y="57024"/>
            <a:ext cx="2194381" cy="915050"/>
          </a:xfrm>
          <a:prstGeom prst="rect">
            <a:avLst/>
          </a:prstGeom>
          <a:noFill/>
          <a:ln>
            <a:noFill/>
          </a:ln>
        </p:spPr>
      </p:pic>
      <p:pic>
        <p:nvPicPr>
          <p:cNvPr id="1573" name="Google Shape;1573;p216" title="Screenshot 2025-06-13 at 15.59.33.png"/>
          <p:cNvPicPr preferRelativeResize="0"/>
          <p:nvPr/>
        </p:nvPicPr>
        <p:blipFill>
          <a:blip r:embed="rId4">
            <a:alphaModFix/>
          </a:blip>
          <a:stretch>
            <a:fillRect/>
          </a:stretch>
        </p:blipFill>
        <p:spPr>
          <a:xfrm>
            <a:off x="4870388" y="1130425"/>
            <a:ext cx="4283074" cy="2238550"/>
          </a:xfrm>
          <a:prstGeom prst="rect">
            <a:avLst/>
          </a:prstGeom>
          <a:noFill/>
          <a:ln>
            <a:noFill/>
          </a:ln>
        </p:spPr>
      </p:pic>
      <p:pic>
        <p:nvPicPr>
          <p:cNvPr id="1574" name="Google Shape;1574;p216"/>
          <p:cNvPicPr preferRelativeResize="0"/>
          <p:nvPr/>
        </p:nvPicPr>
        <p:blipFill>
          <a:blip r:embed="rId5">
            <a:alphaModFix/>
          </a:blip>
          <a:stretch>
            <a:fillRect/>
          </a:stretch>
        </p:blipFill>
        <p:spPr>
          <a:xfrm>
            <a:off x="5462903" y="3626782"/>
            <a:ext cx="1253422" cy="414950"/>
          </a:xfrm>
          <a:prstGeom prst="rect">
            <a:avLst/>
          </a:prstGeom>
          <a:noFill/>
          <a:ln>
            <a:noFill/>
          </a:ln>
        </p:spPr>
      </p:pic>
      <p:pic>
        <p:nvPicPr>
          <p:cNvPr id="1575" name="Google Shape;1575;p216"/>
          <p:cNvPicPr preferRelativeResize="0"/>
          <p:nvPr/>
        </p:nvPicPr>
        <p:blipFill>
          <a:blip r:embed="rId6">
            <a:alphaModFix/>
          </a:blip>
          <a:stretch>
            <a:fillRect/>
          </a:stretch>
        </p:blipFill>
        <p:spPr>
          <a:xfrm>
            <a:off x="7018127" y="3502953"/>
            <a:ext cx="1773875" cy="662601"/>
          </a:xfrm>
          <a:prstGeom prst="rect">
            <a:avLst/>
          </a:prstGeom>
          <a:noFill/>
          <a:ln>
            <a:noFill/>
          </a:ln>
        </p:spPr>
      </p:pic>
      <p:pic>
        <p:nvPicPr>
          <p:cNvPr id="1576" name="Google Shape;1576;p216"/>
          <p:cNvPicPr preferRelativeResize="0"/>
          <p:nvPr/>
        </p:nvPicPr>
        <p:blipFill>
          <a:blip r:embed="rId7">
            <a:alphaModFix/>
          </a:blip>
          <a:stretch>
            <a:fillRect/>
          </a:stretch>
        </p:blipFill>
        <p:spPr>
          <a:xfrm>
            <a:off x="5462900" y="4385244"/>
            <a:ext cx="1773876" cy="620857"/>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80" name="Shape 1580"/>
        <p:cNvGrpSpPr/>
        <p:nvPr/>
      </p:nvGrpSpPr>
      <p:grpSpPr>
        <a:xfrm>
          <a:off x="0" y="0"/>
          <a:ext cx="0" cy="0"/>
          <a:chOff x="0" y="0"/>
          <a:chExt cx="0" cy="0"/>
        </a:xfrm>
      </p:grpSpPr>
      <p:sp>
        <p:nvSpPr>
          <p:cNvPr id="1581" name="Google Shape;1581;p217"/>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de"/>
              <a:t>Contribute to our projects - anyone can!</a:t>
            </a:r>
            <a:endParaRPr/>
          </a:p>
        </p:txBody>
      </p:sp>
      <p:sp>
        <p:nvSpPr>
          <p:cNvPr id="1582" name="Google Shape;1582;p217"/>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de" sz="1400"/>
              <a:t>Contribute to an existing project:</a:t>
            </a:r>
            <a:endParaRPr sz="1400"/>
          </a:p>
          <a:p>
            <a:pPr indent="-368300" lvl="0" marL="457200" rtl="0" algn="l">
              <a:spcBef>
                <a:spcPts val="0"/>
              </a:spcBef>
              <a:spcAft>
                <a:spcPts val="0"/>
              </a:spcAft>
              <a:buSzPts val="1400"/>
              <a:buChar char="●"/>
            </a:pPr>
            <a:r>
              <a:rPr lang="de" sz="1400"/>
              <a:t>Submit</a:t>
            </a:r>
            <a:r>
              <a:rPr lang="de" sz="1400"/>
              <a:t> a PR with a bugfix or new feature</a:t>
            </a:r>
            <a:endParaRPr sz="1400"/>
          </a:p>
          <a:p>
            <a:pPr indent="-368300" lvl="0" marL="457200" rtl="0" algn="l">
              <a:spcBef>
                <a:spcPts val="0"/>
              </a:spcBef>
              <a:spcAft>
                <a:spcPts val="0"/>
              </a:spcAft>
              <a:buSzPts val="1400"/>
              <a:buChar char="●"/>
            </a:pPr>
            <a:r>
              <a:rPr lang="de" sz="1400"/>
              <a:t>Pick existing GitHub issue as a sample project</a:t>
            </a:r>
            <a:endParaRPr sz="1400"/>
          </a:p>
          <a:p>
            <a:pPr indent="-368300" lvl="0" marL="457200" rtl="0" algn="l">
              <a:spcBef>
                <a:spcPts val="0"/>
              </a:spcBef>
              <a:spcAft>
                <a:spcPts val="0"/>
              </a:spcAft>
              <a:buSzPts val="1400"/>
              <a:buChar char="●"/>
            </a:pPr>
            <a:r>
              <a:rPr lang="de" sz="1400"/>
              <a:t>Integrate with a new app / contribute plugin</a:t>
            </a:r>
            <a:endParaRPr sz="1400"/>
          </a:p>
          <a:p>
            <a:pPr indent="-368300" lvl="0" marL="457200" rtl="0" algn="l">
              <a:spcBef>
                <a:spcPts val="0"/>
              </a:spcBef>
              <a:spcAft>
                <a:spcPts val="0"/>
              </a:spcAft>
              <a:buSzPts val="1400"/>
              <a:buChar char="●"/>
            </a:pPr>
            <a:r>
              <a:rPr lang="de" sz="1400"/>
              <a:t>Help improve project documentation</a:t>
            </a:r>
            <a:endParaRPr sz="1400"/>
          </a:p>
          <a:p>
            <a:pPr indent="-368300" lvl="0" marL="457200" rtl="0" algn="l">
              <a:spcBef>
                <a:spcPts val="0"/>
              </a:spcBef>
              <a:spcAft>
                <a:spcPts val="0"/>
              </a:spcAft>
              <a:buSzPts val="1400"/>
              <a:buChar char="●"/>
            </a:pPr>
            <a:r>
              <a:rPr lang="de" sz="1400"/>
              <a:t>Submit additional test cases</a:t>
            </a:r>
            <a:endParaRPr sz="1400"/>
          </a:p>
          <a:p>
            <a:pPr indent="-368300" lvl="0" marL="457200" rtl="0" algn="l">
              <a:spcBef>
                <a:spcPts val="0"/>
              </a:spcBef>
              <a:spcAft>
                <a:spcPts val="0"/>
              </a:spcAft>
              <a:buSzPts val="1400"/>
              <a:buChar char="●"/>
            </a:pPr>
            <a:r>
              <a:rPr lang="de"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de" sz="1400"/>
              <a:t>Get involved with the TAC or Working Group:</a:t>
            </a:r>
            <a:endParaRPr sz="1400"/>
          </a:p>
          <a:p>
            <a:pPr indent="-368300" lvl="0" marL="457200" rtl="0" algn="l">
              <a:spcBef>
                <a:spcPts val="0"/>
              </a:spcBef>
              <a:spcAft>
                <a:spcPts val="0"/>
              </a:spcAft>
              <a:buSzPts val="1400"/>
              <a:buChar char="●"/>
            </a:pPr>
            <a:r>
              <a:rPr lang="de" sz="1400"/>
              <a:t>DevOps / CI expertise always useful</a:t>
            </a:r>
            <a:endParaRPr sz="1400"/>
          </a:p>
          <a:p>
            <a:pPr indent="-368300" lvl="0" marL="457200" rtl="0" algn="l">
              <a:spcBef>
                <a:spcPts val="0"/>
              </a:spcBef>
              <a:spcAft>
                <a:spcPts val="0"/>
              </a:spcAft>
              <a:buSzPts val="1400"/>
              <a:buChar char="●"/>
            </a:pPr>
            <a:r>
              <a:rPr lang="de" sz="1400"/>
              <a:t>Interest / expertise in security especially welcome</a:t>
            </a:r>
            <a:endParaRPr sz="1400"/>
          </a:p>
          <a:p>
            <a:pPr indent="-368300" lvl="0" marL="457200" rtl="0" algn="l">
              <a:spcBef>
                <a:spcPts val="0"/>
              </a:spcBef>
              <a:spcAft>
                <a:spcPts val="0"/>
              </a:spcAft>
              <a:buSzPts val="1400"/>
              <a:buChar char="●"/>
            </a:pPr>
            <a:r>
              <a:rPr lang="de" sz="1400"/>
              <a:t>Join the TAC discussions: </a:t>
            </a:r>
            <a:r>
              <a:rPr lang="de" sz="1400" u="sng">
                <a:solidFill>
                  <a:schemeClr val="hlink"/>
                </a:solidFill>
                <a:hlinkClick r:id="rId3"/>
              </a:rPr>
              <a:t>mailing list</a:t>
            </a:r>
            <a:r>
              <a:rPr lang="de" sz="1400"/>
              <a:t>, </a:t>
            </a:r>
            <a:r>
              <a:rPr lang="de" sz="1400" u="sng">
                <a:solidFill>
                  <a:schemeClr val="hlink"/>
                </a:solidFill>
                <a:hlinkClick r:id="rId4"/>
              </a:rPr>
              <a:t>conf calls</a:t>
            </a:r>
            <a:endParaRPr sz="1400"/>
          </a:p>
        </p:txBody>
      </p:sp>
      <p:sp>
        <p:nvSpPr>
          <p:cNvPr id="1583" name="Google Shape;1583;p217"/>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More information at </a:t>
            </a:r>
            <a:r>
              <a:rPr lang="de" u="sng">
                <a:solidFill>
                  <a:schemeClr val="hlink"/>
                </a:solidFill>
                <a:hlinkClick r:id="rId5"/>
              </a:rPr>
              <a:t>https://tac.lfenergy.org/engagement/</a:t>
            </a:r>
            <a:r>
              <a:rPr lang="de"/>
              <a:t>  </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7" name="Shape 987"/>
        <p:cNvGrpSpPr/>
        <p:nvPr/>
      </p:nvGrpSpPr>
      <p:grpSpPr>
        <a:xfrm>
          <a:off x="0" y="0"/>
          <a:ext cx="0" cy="0"/>
          <a:chOff x="0" y="0"/>
          <a:chExt cx="0" cy="0"/>
        </a:xfrm>
      </p:grpSpPr>
      <p:sp>
        <p:nvSpPr>
          <p:cNvPr id="988" name="Google Shape;988;p15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989" name="Google Shape;989;p159"/>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de"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de"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de" sz="1400"/>
              <a:t>1,343 projects, market cap of $7.5T and funding of $17B.</a:t>
            </a:r>
            <a:endParaRPr sz="1400"/>
          </a:p>
        </p:txBody>
      </p:sp>
      <p:pic>
        <p:nvPicPr>
          <p:cNvPr id="990" name="Google Shape;990;p159"/>
          <p:cNvPicPr preferRelativeResize="0"/>
          <p:nvPr/>
        </p:nvPicPr>
        <p:blipFill rotWithShape="1">
          <a:blip r:embed="rId4">
            <a:alphaModFix/>
          </a:blip>
          <a:srcRect b="50438" l="0" r="17641" t="0"/>
          <a:stretch/>
        </p:blipFill>
        <p:spPr>
          <a:xfrm>
            <a:off x="1384580" y="0"/>
            <a:ext cx="3952307" cy="5143501"/>
          </a:xfrm>
          <a:prstGeom prst="rect">
            <a:avLst/>
          </a:prstGeom>
          <a:noFill/>
          <a:ln>
            <a:noFill/>
          </a:ln>
        </p:spPr>
      </p:pic>
      <p:pic>
        <p:nvPicPr>
          <p:cNvPr id="991" name="Google Shape;991;p159"/>
          <p:cNvPicPr preferRelativeResize="0"/>
          <p:nvPr/>
        </p:nvPicPr>
        <p:blipFill rotWithShape="1">
          <a:blip r:embed="rId5">
            <a:alphaModFix/>
          </a:blip>
          <a:srcRect b="0" l="0" r="18936" t="49359"/>
          <a:stretch/>
        </p:blipFill>
        <p:spPr>
          <a:xfrm>
            <a:off x="5336659" y="0"/>
            <a:ext cx="3807342" cy="5143501"/>
          </a:xfrm>
          <a:prstGeom prst="rect">
            <a:avLst/>
          </a:prstGeom>
          <a:noFill/>
          <a:ln>
            <a:noFill/>
          </a:ln>
        </p:spPr>
      </p:pic>
      <p:pic>
        <p:nvPicPr>
          <p:cNvPr id="992" name="Google Shape;992;p159"/>
          <p:cNvPicPr preferRelativeResize="0"/>
          <p:nvPr/>
        </p:nvPicPr>
        <p:blipFill>
          <a:blip r:embed="rId6">
            <a:alphaModFix/>
          </a:blip>
          <a:stretch>
            <a:fillRect/>
          </a:stretch>
        </p:blipFill>
        <p:spPr>
          <a:xfrm>
            <a:off x="61575" y="3384797"/>
            <a:ext cx="1193006" cy="145018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6" name="Shape 996"/>
        <p:cNvGrpSpPr/>
        <p:nvPr/>
      </p:nvGrpSpPr>
      <p:grpSpPr>
        <a:xfrm>
          <a:off x="0" y="0"/>
          <a:ext cx="0" cy="0"/>
          <a:chOff x="0" y="0"/>
          <a:chExt cx="0" cy="0"/>
        </a:xfrm>
      </p:grpSpPr>
      <p:sp>
        <p:nvSpPr>
          <p:cNvPr id="997" name="Google Shape;997;p160"/>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de"/>
              <a:t>Governance</a:t>
            </a:r>
            <a:endParaRPr/>
          </a:p>
        </p:txBody>
      </p:sp>
      <p:sp>
        <p:nvSpPr>
          <p:cNvPr id="998" name="Google Shape;998;p160"/>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3" name="Shape 1003"/>
        <p:cNvGrpSpPr/>
        <p:nvPr/>
      </p:nvGrpSpPr>
      <p:grpSpPr>
        <a:xfrm>
          <a:off x="0" y="0"/>
          <a:ext cx="0" cy="0"/>
          <a:chOff x="0" y="0"/>
          <a:chExt cx="0" cy="0"/>
        </a:xfrm>
      </p:grpSpPr>
      <p:sp>
        <p:nvSpPr>
          <p:cNvPr id="1004" name="Google Shape;1004;p161"/>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de"/>
              <a:t>Governance at a Glance</a:t>
            </a:r>
            <a:endParaRPr/>
          </a:p>
        </p:txBody>
      </p:sp>
      <p:sp>
        <p:nvSpPr>
          <p:cNvPr id="1005" name="Google Shape;1005;p161"/>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1006" name="Google Shape;1006;p161"/>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Governing Board</a:t>
            </a:r>
            <a:endParaRPr b="1" sz="1400">
              <a:solidFill>
                <a:srgbClr val="FFFFFF"/>
              </a:solidFill>
            </a:endParaRPr>
          </a:p>
        </p:txBody>
      </p:sp>
      <p:sp>
        <p:nvSpPr>
          <p:cNvPr id="1007" name="Google Shape;1007;p161"/>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Budget Committee</a:t>
            </a:r>
            <a:endParaRPr sz="1400">
              <a:solidFill>
                <a:srgbClr val="FFFFFF"/>
              </a:solidFill>
            </a:endParaRPr>
          </a:p>
        </p:txBody>
      </p:sp>
      <p:sp>
        <p:nvSpPr>
          <p:cNvPr id="1008" name="Google Shape;1008;p161"/>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1009" name="Google Shape;1009;p161"/>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Technical Projects</a:t>
            </a:r>
            <a:endParaRPr sz="1400">
              <a:solidFill>
                <a:srgbClr val="FFFFFF"/>
              </a:solidFill>
            </a:endParaRPr>
          </a:p>
        </p:txBody>
      </p:sp>
      <p:sp>
        <p:nvSpPr>
          <p:cNvPr id="1010" name="Google Shape;1010;p161"/>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Working Groups/SIGs</a:t>
            </a:r>
            <a:endParaRPr sz="1400">
              <a:solidFill>
                <a:srgbClr val="FFFFFF"/>
              </a:solidFill>
            </a:endParaRPr>
          </a:p>
        </p:txBody>
      </p:sp>
      <p:cxnSp>
        <p:nvCxnSpPr>
          <p:cNvPr id="1011" name="Google Shape;1011;p161"/>
          <p:cNvCxnSpPr>
            <a:stCxn id="1006" idx="3"/>
            <a:endCxn id="1005"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2" name="Google Shape;1012;p161"/>
          <p:cNvCxnSpPr>
            <a:stCxn id="1006" idx="2"/>
            <a:endCxn id="1008"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1013" name="Google Shape;1013;p161"/>
          <p:cNvCxnSpPr>
            <a:stCxn id="1007" idx="0"/>
            <a:endCxn id="1006"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4" name="Google Shape;1014;p161"/>
          <p:cNvCxnSpPr>
            <a:stCxn id="1005" idx="2"/>
            <a:endCxn id="1010"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1015" name="Google Shape;1015;p161"/>
          <p:cNvCxnSpPr>
            <a:stCxn id="1009" idx="0"/>
            <a:endCxn id="1005"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1016" name="Google Shape;1016;p161"/>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de"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1017" name="Google Shape;1017;p161"/>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de"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de" sz="1000">
                <a:solidFill>
                  <a:srgbClr val="FFFFFF"/>
                </a:solidFill>
                <a:latin typeface="Roboto"/>
                <a:ea typeface="Roboto"/>
                <a:cs typeface="Roboto"/>
                <a:sym typeface="Roboto"/>
              </a:rPr>
              <a:t>Working Groups</a:t>
            </a:r>
            <a:endParaRPr sz="1400">
              <a:solidFill>
                <a:srgbClr val="FFFFFF"/>
              </a:solidFill>
            </a:endParaRPr>
          </a:p>
        </p:txBody>
      </p:sp>
      <p:cxnSp>
        <p:nvCxnSpPr>
          <p:cNvPr id="1018" name="Google Shape;1018;p161"/>
          <p:cNvCxnSpPr>
            <a:stCxn id="1016"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1019" name="Google Shape;1019;p161"/>
          <p:cNvCxnSpPr>
            <a:stCxn id="1017" idx="1"/>
            <a:endCxn id="1016"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1020" name="Google Shape;1020;p161"/>
          <p:cNvCxnSpPr>
            <a:stCxn id="1017"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1021" name="Google Shape;1021;p161"/>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1022" name="Google Shape;1022;p161"/>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de"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1023" name="Google Shape;1023;p161"/>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de"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6.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